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4"/>
  </p:notesMasterIdLst>
  <p:handoutMasterIdLst>
    <p:handoutMasterId r:id="rId35"/>
  </p:handoutMasterIdLst>
  <p:sldIdLst>
    <p:sldId id="367" r:id="rId6"/>
    <p:sldId id="381" r:id="rId7"/>
    <p:sldId id="383" r:id="rId8"/>
    <p:sldId id="392" r:id="rId9"/>
    <p:sldId id="393" r:id="rId10"/>
    <p:sldId id="394" r:id="rId11"/>
    <p:sldId id="408" r:id="rId12"/>
    <p:sldId id="399" r:id="rId13"/>
    <p:sldId id="400" r:id="rId14"/>
    <p:sldId id="401" r:id="rId15"/>
    <p:sldId id="402" r:id="rId16"/>
    <p:sldId id="403" r:id="rId17"/>
    <p:sldId id="404" r:id="rId18"/>
    <p:sldId id="405" r:id="rId19"/>
    <p:sldId id="385" r:id="rId20"/>
    <p:sldId id="395" r:id="rId21"/>
    <p:sldId id="397" r:id="rId22"/>
    <p:sldId id="386" r:id="rId23"/>
    <p:sldId id="396" r:id="rId24"/>
    <p:sldId id="389" r:id="rId25"/>
    <p:sldId id="390" r:id="rId26"/>
    <p:sldId id="391" r:id="rId27"/>
    <p:sldId id="398" r:id="rId28"/>
    <p:sldId id="387" r:id="rId29"/>
    <p:sldId id="388" r:id="rId30"/>
    <p:sldId id="406" r:id="rId31"/>
    <p:sldId id="407" r:id="rId32"/>
    <p:sldId id="36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0" autoAdjust="0"/>
    <p:restoredTop sz="94660" autoAdjust="0"/>
  </p:normalViewPr>
  <p:slideViewPr>
    <p:cSldViewPr snapToGrid="0">
      <p:cViewPr varScale="1">
        <p:scale>
          <a:sx n="72" d="100"/>
          <a:sy n="72" d="100"/>
        </p:scale>
        <p:origin x="13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F768B7-D368-F448-A58A-46F1264D4E75}" type="datetimeFigureOut">
              <a:rPr lang="en-US" smtClean="0"/>
              <a:t>3/19/2020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FABF6-B6F0-ED44-9879-4F6EC5A0461E}" type="slidenum">
              <a:rPr lang="en-US" smtClean="0"/>
              <a:t>‹#›</a:t>
            </a:fld>
            <a:endParaRPr lang="en-US"/>
          </a:p>
        </p:txBody>
      </p:sp>
    </p:spTree>
    <p:extLst>
      <p:ext uri="{BB962C8B-B14F-4D97-AF65-F5344CB8AC3E}">
        <p14:creationId xmlns:p14="http://schemas.microsoft.com/office/powerpoint/2010/main" val="19697822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6F98-055A-4837-90F2-8E5F6821A1BB}" type="datetimeFigureOut">
              <a:rPr lang="en-US" smtClean="0"/>
              <a:t>3/19/2020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656900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88641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402883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1915488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379803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15</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126880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1253437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18</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135190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131603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21</a:t>
            </a:fld>
            <a:endParaRPr lang="en-US"/>
          </a:p>
        </p:txBody>
      </p:sp>
    </p:spTree>
    <p:extLst>
      <p:ext uri="{BB962C8B-B14F-4D97-AF65-F5344CB8AC3E}">
        <p14:creationId xmlns:p14="http://schemas.microsoft.com/office/powerpoint/2010/main" val="2214615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22</a:t>
            </a:fld>
            <a:endParaRPr lang="en-US"/>
          </a:p>
        </p:txBody>
      </p:sp>
    </p:spTree>
    <p:extLst>
      <p:ext uri="{BB962C8B-B14F-4D97-AF65-F5344CB8AC3E}">
        <p14:creationId xmlns:p14="http://schemas.microsoft.com/office/powerpoint/2010/main" val="78598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1487189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24</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25</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36998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302205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54234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357007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138965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128189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1715736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2443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1473166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823911" y="2722627"/>
            <a:ext cx="4793719"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of Event | Master subtitle style (date)</a:t>
            </a:r>
          </a:p>
        </p:txBody>
      </p:sp>
      <p:sp>
        <p:nvSpPr>
          <p:cNvPr id="21" name="Text Placeholder 20"/>
          <p:cNvSpPr>
            <a:spLocks noGrp="1"/>
          </p:cNvSpPr>
          <p:nvPr>
            <p:ph type="body" sz="quarter" idx="10" hasCustomPrompt="1"/>
          </p:nvPr>
        </p:nvSpPr>
        <p:spPr>
          <a:xfrm>
            <a:off x="4008438" y="4029075"/>
            <a:ext cx="4611687" cy="369888"/>
          </a:xfrm>
        </p:spPr>
        <p:txBody>
          <a:bodyPr>
            <a:noAutofit/>
          </a:bodyPr>
          <a:lstStyle>
            <a:lvl1pPr marL="0" indent="0" algn="r">
              <a:buNone/>
              <a:defRPr sz="1800">
                <a:solidFill>
                  <a:srgbClr val="1F497D"/>
                </a:solidFill>
                <a:latin typeface="Arial"/>
                <a:cs typeface="Arial"/>
              </a:defRPr>
            </a:lvl1pPr>
            <a:lvl2pPr algn="r">
              <a:defRPr sz="1800">
                <a:latin typeface="Arial"/>
                <a:cs typeface="Arial"/>
              </a:defRPr>
            </a:lvl2pPr>
            <a:lvl3pPr algn="r">
              <a:defRPr sz="1800">
                <a:latin typeface="Arial"/>
                <a:cs typeface="Arial"/>
              </a:defRPr>
            </a:lvl3pPr>
            <a:lvl4pPr algn="r">
              <a:defRPr sz="1800">
                <a:latin typeface="Arial"/>
                <a:cs typeface="Arial"/>
              </a:defRPr>
            </a:lvl4pPr>
            <a:lvl5pPr algn="r">
              <a:defRPr sz="1800">
                <a:latin typeface="Arial"/>
                <a:cs typeface="Arial"/>
              </a:defRPr>
            </a:lvl5pPr>
          </a:lstStyle>
          <a:p>
            <a:pPr lvl="0"/>
            <a:r>
              <a:rPr lang="en-US" dirty="0"/>
              <a:t>Presenter Name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57868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75268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9449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
        <p:nvSpPr>
          <p:cNvPr id="10" name="TextBox 9"/>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4167737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071072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424791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marL="1371600" indent="0">
              <a:buNone/>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4" name="TextBox 3"/>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55521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07054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178579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
        <p:nvSpPr>
          <p:cNvPr id="7" name="TextBox 6"/>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79935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224663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8" name="TextBox 7"/>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4146142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TextBox 8"/>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4991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11" name="TextBox 10"/>
          <p:cNvSpPr txBox="1"/>
          <p:nvPr userDrawn="1"/>
        </p:nvSpPr>
        <p:spPr>
          <a:xfrm>
            <a:off x="7780030" y="6553330"/>
            <a:ext cx="1288450" cy="307777"/>
          </a:xfrm>
          <a:prstGeom prst="rect">
            <a:avLst/>
          </a:prstGeom>
          <a:noFill/>
        </p:spPr>
        <p:txBody>
          <a:bodyPr wrap="square" rtlCol="0">
            <a:spAutoFit/>
          </a:bodyPr>
          <a:lstStyle/>
          <a:p>
            <a:pPr algn="ctr"/>
            <a:r>
              <a:rPr lang="en-US" sz="1400" i="1" dirty="0">
                <a:solidFill>
                  <a:schemeClr val="bg1"/>
                </a:solidFill>
                <a:latin typeface="Times New Roman"/>
                <a:cs typeface="Times New Roman"/>
              </a:rPr>
              <a:t>Transportation</a:t>
            </a:r>
          </a:p>
        </p:txBody>
      </p:sp>
    </p:spTree>
    <p:extLst>
      <p:ext uri="{BB962C8B-B14F-4D97-AF65-F5344CB8AC3E}">
        <p14:creationId xmlns:p14="http://schemas.microsoft.com/office/powerpoint/2010/main" val="331612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0" r:id="rId4"/>
    <p:sldLayoutId id="2147483671" r:id="rId5"/>
    <p:sldLayoutId id="2147483672" r:id="rId6"/>
    <p:sldLayoutId id="2147483673" r:id="rId7"/>
    <p:sldLayoutId id="2147483674" r:id="rId8"/>
    <p:sldLayoutId id="2147483681" r:id="rId9"/>
    <p:sldLayoutId id="2147483682" r:id="rId10"/>
    <p:sldLayoutId id="2147483675" r:id="rId11"/>
    <p:sldLayoutId id="2147483683" r:id="rId12"/>
    <p:sldLayoutId id="2147483684" r:id="rId13"/>
    <p:sldLayoutId id="2147483676" r:id="rId14"/>
    <p:sldLayoutId id="2147483677" r:id="rId15"/>
    <p:sldLayoutId id="214748367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New Directors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a:t>
            </a:fld>
            <a:endParaRPr lang="en-US"/>
          </a:p>
        </p:txBody>
      </p:sp>
      <p:sp>
        <p:nvSpPr>
          <p:cNvPr id="2" name="TextBox 1"/>
          <p:cNvSpPr txBox="1"/>
          <p:nvPr/>
        </p:nvSpPr>
        <p:spPr>
          <a:xfrm>
            <a:off x="982132" y="2393889"/>
            <a:ext cx="7222067" cy="646331"/>
          </a:xfrm>
          <a:prstGeom prst="rect">
            <a:avLst/>
          </a:prstGeom>
          <a:noFill/>
        </p:spPr>
        <p:txBody>
          <a:bodyPr wrap="square" rtlCol="0">
            <a:spAutoFit/>
          </a:bodyPr>
          <a:lstStyle/>
          <a:p>
            <a:pPr algn="ctr"/>
            <a:r>
              <a:rPr lang="en-US" sz="3600" dirty="0">
                <a:solidFill>
                  <a:srgbClr val="1F497D"/>
                </a:solidFill>
                <a:latin typeface="Arial"/>
                <a:cs typeface="Arial"/>
              </a:rPr>
              <a:t>Procurement Training</a:t>
            </a:r>
          </a:p>
        </p:txBody>
      </p:sp>
      <p:sp>
        <p:nvSpPr>
          <p:cNvPr id="3" name="TextBox 2"/>
          <p:cNvSpPr txBox="1"/>
          <p:nvPr/>
        </p:nvSpPr>
        <p:spPr>
          <a:xfrm>
            <a:off x="784658" y="3433482"/>
            <a:ext cx="7395882" cy="1631216"/>
          </a:xfrm>
          <a:prstGeom prst="rect">
            <a:avLst/>
          </a:prstGeom>
          <a:noFill/>
        </p:spPr>
        <p:txBody>
          <a:bodyPr wrap="square" rtlCol="0">
            <a:spAutoFit/>
          </a:bodyPr>
          <a:lstStyle/>
          <a:p>
            <a:pPr algn="ctr"/>
            <a:r>
              <a:rPr lang="en-US" sz="2000" dirty="0">
                <a:solidFill>
                  <a:srgbClr val="1F497D"/>
                </a:solidFill>
                <a:latin typeface="Arial"/>
                <a:cs typeface="Arial"/>
              </a:rPr>
              <a:t>Samantha Bryant Green, PTD Senior Procurement Manager</a:t>
            </a:r>
          </a:p>
          <a:p>
            <a:pPr algn="ctr"/>
            <a:r>
              <a:rPr lang="en-US" sz="2000" dirty="0">
                <a:solidFill>
                  <a:srgbClr val="1F497D"/>
                </a:solidFill>
                <a:latin typeface="Arial"/>
                <a:cs typeface="Arial"/>
              </a:rPr>
              <a:t>slbryant3@ncdot.gov</a:t>
            </a:r>
          </a:p>
          <a:p>
            <a:pPr algn="ctr"/>
            <a:r>
              <a:rPr lang="en-US" sz="2000" dirty="0">
                <a:solidFill>
                  <a:srgbClr val="1F497D"/>
                </a:solidFill>
                <a:latin typeface="Arial"/>
                <a:cs typeface="Arial"/>
              </a:rPr>
              <a:t>919-707-4676</a:t>
            </a:r>
          </a:p>
          <a:p>
            <a:pPr algn="ctr"/>
            <a:endParaRPr lang="en-US" sz="2000" dirty="0">
              <a:solidFill>
                <a:srgbClr val="1F497D"/>
              </a:solidFill>
              <a:latin typeface="Arial"/>
              <a:cs typeface="Arial"/>
            </a:endParaRPr>
          </a:p>
          <a:p>
            <a:pPr algn="ctr"/>
            <a:endParaRPr lang="en-US" sz="2000" dirty="0">
              <a:solidFill>
                <a:srgbClr val="1F497D"/>
              </a:solidFill>
              <a:latin typeface="Arial"/>
              <a:cs typeface="Arial"/>
            </a:endParaRPr>
          </a:p>
        </p:txBody>
      </p:sp>
    </p:spTree>
    <p:extLst>
      <p:ext uri="{BB962C8B-B14F-4D97-AF65-F5344CB8AC3E}">
        <p14:creationId xmlns:p14="http://schemas.microsoft.com/office/powerpoint/2010/main" val="20198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10</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LTV</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157" y="2827718"/>
            <a:ext cx="6535312" cy="3676113"/>
          </a:xfrm>
          <a:prstGeom prst="rect">
            <a:avLst/>
          </a:prstGeom>
        </p:spPr>
      </p:pic>
    </p:spTree>
    <p:extLst>
      <p:ext uri="{BB962C8B-B14F-4D97-AF65-F5344CB8AC3E}">
        <p14:creationId xmlns:p14="http://schemas.microsoft.com/office/powerpoint/2010/main" val="201793249"/>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11</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Bi-Fuel Propane Kit</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730" y="3057064"/>
            <a:ext cx="4981709" cy="3453985"/>
          </a:xfrm>
          <a:prstGeom prst="rect">
            <a:avLst/>
          </a:prstGeom>
        </p:spPr>
      </p:pic>
    </p:spTree>
    <p:extLst>
      <p:ext uri="{BB962C8B-B14F-4D97-AF65-F5344CB8AC3E}">
        <p14:creationId xmlns:p14="http://schemas.microsoft.com/office/powerpoint/2010/main" val="249473969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2018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12</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Construction – Transit System</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stretch>
            <a:fillRect/>
          </a:stretch>
        </p:blipFill>
        <p:spPr>
          <a:xfrm>
            <a:off x="1262032" y="2811935"/>
            <a:ext cx="4984221" cy="3721197"/>
          </a:xfrm>
          <a:prstGeom prst="rect">
            <a:avLst/>
          </a:prstGeom>
        </p:spPr>
      </p:pic>
    </p:spTree>
    <p:extLst>
      <p:ext uri="{BB962C8B-B14F-4D97-AF65-F5344CB8AC3E}">
        <p14:creationId xmlns:p14="http://schemas.microsoft.com/office/powerpoint/2010/main" val="1355645780"/>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13</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Construction – Transit System</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stretch>
            <a:fillRect/>
          </a:stretch>
        </p:blipFill>
        <p:spPr>
          <a:xfrm>
            <a:off x="1481071" y="2799129"/>
            <a:ext cx="4984124" cy="3721124"/>
          </a:xfrm>
          <a:prstGeom prst="rect">
            <a:avLst/>
          </a:prstGeom>
        </p:spPr>
      </p:pic>
    </p:spTree>
    <p:extLst>
      <p:ext uri="{BB962C8B-B14F-4D97-AF65-F5344CB8AC3E}">
        <p14:creationId xmlns:p14="http://schemas.microsoft.com/office/powerpoint/2010/main" val="1601341814"/>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14</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Construction – Transit System</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a:stretch>
            <a:fillRect/>
          </a:stretch>
        </p:blipFill>
        <p:spPr>
          <a:xfrm>
            <a:off x="459187" y="3242934"/>
            <a:ext cx="7737780" cy="2655065"/>
          </a:xfrm>
          <a:prstGeom prst="rect">
            <a:avLst/>
          </a:prstGeom>
        </p:spPr>
      </p:pic>
    </p:spTree>
    <p:extLst>
      <p:ext uri="{BB962C8B-B14F-4D97-AF65-F5344CB8AC3E}">
        <p14:creationId xmlns:p14="http://schemas.microsoft.com/office/powerpoint/2010/main" val="54971055"/>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15</a:t>
            </a:fld>
            <a:endParaRPr lang="en-US"/>
          </a:p>
        </p:txBody>
      </p:sp>
      <p:sp>
        <p:nvSpPr>
          <p:cNvPr id="6" name="Rectangle 5"/>
          <p:cNvSpPr/>
          <p:nvPr/>
        </p:nvSpPr>
        <p:spPr>
          <a:xfrm>
            <a:off x="459187" y="1644736"/>
            <a:ext cx="8552838" cy="4031873"/>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Local Procurement </a:t>
            </a: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Effective with new Super Circular (12/26/14), all subrecipients of the state follow state’s procurement policies and procedures. </a:t>
            </a:r>
            <a:endParaRPr lang="en-US" sz="1600" dirty="0">
              <a:latin typeface="Arial" panose="020B0604020202020204" pitchFamily="34" charset="0"/>
              <a:cs typeface="Arial" panose="020B0604020202020204" pitchFamily="34" charset="0"/>
            </a:endParaRP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Provide full &amp; open competition on all procurements </a:t>
            </a:r>
            <a:r>
              <a:rPr lang="en-US" sz="2000" u="sng" dirty="0">
                <a:latin typeface="Arial" panose="020B0604020202020204" pitchFamily="34" charset="0"/>
                <a:cs typeface="Arial" panose="020B0604020202020204" pitchFamily="34" charset="0"/>
              </a:rPr>
              <a:t>&gt;</a:t>
            </a:r>
            <a:r>
              <a:rPr lang="en-US" sz="2000" dirty="0">
                <a:latin typeface="Arial" panose="020B0604020202020204" pitchFamily="34" charset="0"/>
                <a:cs typeface="Arial" panose="020B0604020202020204" pitchFamily="34" charset="0"/>
              </a:rPr>
              <a:t> </a:t>
            </a:r>
            <a:r>
              <a:rPr lang="en-US" sz="2000" b="1" u="sng" dirty="0">
                <a:solidFill>
                  <a:srgbClr val="FF0000"/>
                </a:solidFill>
                <a:latin typeface="Arial" panose="020B0604020202020204" pitchFamily="34" charset="0"/>
                <a:cs typeface="Arial" panose="020B0604020202020204" pitchFamily="34" charset="0"/>
              </a:rPr>
              <a:t>$10,000.</a:t>
            </a:r>
            <a:r>
              <a:rPr lang="en-US" sz="2000" dirty="0">
                <a:latin typeface="Arial" panose="020B0604020202020204" pitchFamily="34" charset="0"/>
                <a:cs typeface="Arial" panose="020B0604020202020204" pitchFamily="34" charset="0"/>
              </a:rPr>
              <a:t>;</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Include all applicable FTA clauses </a:t>
            </a:r>
            <a:r>
              <a:rPr lang="en-US" sz="2000" u="sng" dirty="0">
                <a:latin typeface="Arial" panose="020B0604020202020204" pitchFamily="34" charset="0"/>
                <a:cs typeface="Arial" panose="020B0604020202020204" pitchFamily="34" charset="0"/>
              </a:rPr>
              <a:t>&gt;</a:t>
            </a:r>
            <a:r>
              <a:rPr lang="en-US" sz="2000" dirty="0">
                <a:latin typeface="Arial" panose="020B0604020202020204" pitchFamily="34" charset="0"/>
                <a:cs typeface="Arial" panose="020B0604020202020204" pitchFamily="34" charset="0"/>
              </a:rPr>
              <a:t> </a:t>
            </a:r>
            <a:r>
              <a:rPr lang="en-US" sz="2000" b="1" u="sng" dirty="0">
                <a:solidFill>
                  <a:srgbClr val="FF0000"/>
                </a:solidFill>
                <a:latin typeface="Arial" panose="020B0604020202020204" pitchFamily="34" charset="0"/>
                <a:cs typeface="Arial" panose="020B0604020202020204" pitchFamily="34" charset="0"/>
              </a:rPr>
              <a:t>$10,000.</a:t>
            </a:r>
            <a:r>
              <a:rPr lang="en-US" sz="2000" dirty="0">
                <a:latin typeface="Arial" panose="020B0604020202020204" pitchFamily="34" charset="0"/>
                <a:cs typeface="Arial" panose="020B0604020202020204" pitchFamily="34" charset="0"/>
              </a:rPr>
              <a:t>, including Buy America, Debarment and Suspension, and Restrictions on Lobbying; </a:t>
            </a:r>
          </a:p>
        </p:txBody>
      </p:sp>
    </p:spTree>
    <p:extLst>
      <p:ext uri="{BB962C8B-B14F-4D97-AF65-F5344CB8AC3E}">
        <p14:creationId xmlns:p14="http://schemas.microsoft.com/office/powerpoint/2010/main" val="276457287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16</a:t>
            </a:fld>
            <a:endParaRPr lang="en-US"/>
          </a:p>
        </p:txBody>
      </p:sp>
      <p:sp>
        <p:nvSpPr>
          <p:cNvPr id="6" name="Rectangle 5"/>
          <p:cNvSpPr/>
          <p:nvPr/>
        </p:nvSpPr>
        <p:spPr>
          <a:xfrm>
            <a:off x="459187" y="1644736"/>
            <a:ext cx="8552838" cy="3970318"/>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FTA Contract Clauses……</a:t>
            </a:r>
          </a:p>
          <a:p>
            <a:pPr marL="461963" indent="-461963">
              <a:buClr>
                <a:schemeClr val="tx2"/>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Operation Management</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Professional/Architectural/Engineering</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Radio Equipment</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Technology Goods &amp; Services</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Rolling Stock</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Construction</a:t>
            </a:r>
          </a:p>
          <a:p>
            <a:pPr marL="919163" lvl="1"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Materials &amp; Equipment</a:t>
            </a:r>
          </a:p>
        </p:txBody>
      </p:sp>
    </p:spTree>
    <p:extLst>
      <p:ext uri="{BB962C8B-B14F-4D97-AF65-F5344CB8AC3E}">
        <p14:creationId xmlns:p14="http://schemas.microsoft.com/office/powerpoint/2010/main" val="3474872409"/>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17</a:t>
            </a:fld>
            <a:endParaRPr lang="en-US"/>
          </a:p>
        </p:txBody>
      </p:sp>
      <p:sp>
        <p:nvSpPr>
          <p:cNvPr id="6" name="Rectangle 5"/>
          <p:cNvSpPr/>
          <p:nvPr/>
        </p:nvSpPr>
        <p:spPr>
          <a:xfrm>
            <a:off x="459187" y="1644736"/>
            <a:ext cx="8552838" cy="4955203"/>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FTA Clause Requirements continued…..</a:t>
            </a:r>
          </a:p>
          <a:p>
            <a:pPr marL="461963" indent="-461963">
              <a:buClr>
                <a:schemeClr val="tx2"/>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1600" dirty="0"/>
              <a:t>	</a:t>
            </a:r>
            <a:r>
              <a:rPr lang="en-US" sz="1600" dirty="0">
                <a:latin typeface="+mj-lt"/>
              </a:rPr>
              <a:t>FEDERAL AND STATE REQUIREMENTS</a:t>
            </a:r>
          </a:p>
          <a:p>
            <a:r>
              <a:rPr lang="en-US" sz="1600" dirty="0">
                <a:latin typeface="+mj-lt"/>
              </a:rPr>
              <a:t>	AND SPECIAL CONDITIONS</a:t>
            </a:r>
          </a:p>
          <a:p>
            <a:r>
              <a:rPr lang="en-US" sz="1600" i="1" dirty="0">
                <a:latin typeface="+mj-lt"/>
              </a:rPr>
              <a:t>	For </a:t>
            </a:r>
            <a:r>
              <a:rPr lang="en-US" sz="1600" b="1" i="1" dirty="0">
                <a:latin typeface="+mj-lt"/>
              </a:rPr>
              <a:t>CONSTRUCTION</a:t>
            </a:r>
            <a:endParaRPr lang="en-US" sz="1600" dirty="0">
              <a:latin typeface="+mj-lt"/>
            </a:endParaRPr>
          </a:p>
          <a:p>
            <a:pPr marL="461963" indent="-461963">
              <a:buClr>
                <a:schemeClr val="tx2"/>
              </a:buClr>
              <a:buFont typeface="Arial" panose="020B0604020202020204" pitchFamily="34" charset="0"/>
              <a:buChar char="•"/>
            </a:pPr>
            <a:endParaRPr lang="en-US" sz="2800" dirty="0">
              <a:latin typeface="+mj-lt"/>
              <a:cs typeface="Arial" panose="020B0604020202020204" pitchFamily="34" charset="0"/>
            </a:endParaRPr>
          </a:p>
          <a:p>
            <a:r>
              <a:rPr lang="en-US" sz="1200" b="1" dirty="0">
                <a:latin typeface="+mj-lt"/>
              </a:rPr>
              <a:t>2.	</a:t>
            </a:r>
            <a:r>
              <a:rPr lang="en-US" sz="1200" b="1" u="sng" dirty="0">
                <a:latin typeface="+mj-lt"/>
              </a:rPr>
              <a:t>Federal Changes</a:t>
            </a:r>
            <a:r>
              <a:rPr lang="en-US" sz="1200" b="1" dirty="0">
                <a:latin typeface="+mj-lt"/>
              </a:rPr>
              <a:t> </a:t>
            </a:r>
            <a:endParaRPr lang="en-US" sz="1200" dirty="0">
              <a:latin typeface="+mj-lt"/>
            </a:endParaRPr>
          </a:p>
          <a:p>
            <a:r>
              <a:rPr lang="en-US" sz="1200" dirty="0">
                <a:latin typeface="+mj-lt"/>
              </a:rPr>
              <a:t> </a:t>
            </a:r>
          </a:p>
          <a:p>
            <a:r>
              <a:rPr lang="en-US" sz="1200" dirty="0">
                <a:latin typeface="+mj-lt"/>
              </a:rPr>
              <a:t>Contractor shall at all times comply with all applicable Federal Transit Administration (FTA) regulations, policies, procedures and directives, including without limitation those listed directly or by reference in the Master Agreement between Purchaser and FTA, as they may be amended or promulgated from time to time during the term of this contract. Contractor's failure to so comply shall constitute a material breach of this contract.</a:t>
            </a:r>
          </a:p>
          <a:p>
            <a:pPr marL="461963" indent="-461963">
              <a:buClr>
                <a:schemeClr val="tx2"/>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3917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calcmode="lin" valueType="num">
                                      <p:cBhvr additive="base">
                                        <p:cTn id="2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calcmode="lin" valueType="num">
                                      <p:cBhvr additive="base">
                                        <p:cTn id="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18</a:t>
            </a:fld>
            <a:endParaRPr lang="en-US"/>
          </a:p>
        </p:txBody>
      </p:sp>
      <p:sp>
        <p:nvSpPr>
          <p:cNvPr id="6" name="Rectangle 5"/>
          <p:cNvSpPr/>
          <p:nvPr/>
        </p:nvSpPr>
        <p:spPr>
          <a:xfrm>
            <a:off x="459188" y="1644736"/>
            <a:ext cx="8158340" cy="3816429"/>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Local Procurement  </a:t>
            </a:r>
            <a:r>
              <a:rPr lang="en-US" dirty="0">
                <a:latin typeface="Arial" panose="020B0604020202020204" pitchFamily="34" charset="0"/>
                <a:cs typeface="Arial" panose="020B0604020202020204" pitchFamily="34" charset="0"/>
              </a:rPr>
              <a:t>(cont.) </a:t>
            </a:r>
          </a:p>
          <a:p>
            <a:pPr>
              <a:buClr>
                <a:schemeClr val="tx2"/>
              </a:buClr>
            </a:pPr>
            <a:endParaRPr lang="en-US" dirty="0">
              <a:latin typeface="Arial" panose="020B0604020202020204" pitchFamily="34" charset="0"/>
              <a:cs typeface="Arial" panose="020B0604020202020204" pitchFamily="34" charset="0"/>
            </a:endParaRP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Comply with the N.C.G.S. 143 Article 3D, Procurement of Architectural, Engineering, and Surveying Services (Brooks Act)</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Comply with the five-year limitation on purchases of rolling stock or replacement parts; and </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Award only to responsible contractors/vendors. </a:t>
            </a:r>
          </a:p>
          <a:p>
            <a:pPr marL="1371600" lvl="2" indent="-452438">
              <a:buClr>
                <a:schemeClr val="tx2"/>
              </a:buClr>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451858"/>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19</a:t>
            </a:fld>
            <a:endParaRPr lang="en-US"/>
          </a:p>
        </p:txBody>
      </p:sp>
      <p:sp>
        <p:nvSpPr>
          <p:cNvPr id="6" name="Rectangle 5"/>
          <p:cNvSpPr/>
          <p:nvPr/>
        </p:nvSpPr>
        <p:spPr>
          <a:xfrm>
            <a:off x="459187" y="1644736"/>
            <a:ext cx="8552838" cy="5262979"/>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Construction Projects</a:t>
            </a:r>
          </a:p>
          <a:p>
            <a:pPr>
              <a:buClr>
                <a:schemeClr val="tx2"/>
              </a:buClr>
            </a:pPr>
            <a:r>
              <a:rPr lang="en-US" sz="28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All construction related activities over $10,000. </a:t>
            </a:r>
            <a:r>
              <a:rPr lang="en-US" sz="1600" u="sng" dirty="0">
                <a:latin typeface="Arial" panose="020B0604020202020204" pitchFamily="34" charset="0"/>
                <a:cs typeface="Arial" panose="020B0604020202020204" pitchFamily="34" charset="0"/>
              </a:rPr>
              <a:t>shall require pre-award review and approval </a:t>
            </a:r>
            <a:r>
              <a:rPr lang="en-US" sz="1600" dirty="0">
                <a:latin typeface="Arial" panose="020B0604020202020204" pitchFamily="34" charset="0"/>
                <a:cs typeface="Arial" panose="020B0604020202020204" pitchFamily="34" charset="0"/>
              </a:rPr>
              <a:t>by the division before completing the task.  The following activities are included, but not limited to, the PTD’s pre-award review and approval:</a:t>
            </a:r>
          </a:p>
          <a:p>
            <a:pPr>
              <a:buClr>
                <a:schemeClr val="tx2"/>
              </a:buClr>
            </a:pPr>
            <a:endParaRPr lang="en-US" sz="1600" dirty="0">
              <a:latin typeface="Arial" panose="020B0604020202020204" pitchFamily="34" charset="0"/>
              <a:cs typeface="Arial" panose="020B0604020202020204" pitchFamily="34" charset="0"/>
            </a:endParaRP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Planning and Needs Assessment study</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Appraisal of property</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Environmental assessment</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Land acquisition</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Architect or Professional Engineer selection</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Design phases</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Project Management Oversight</a:t>
            </a:r>
          </a:p>
          <a:p>
            <a:pPr marL="742950"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New construction, renovation, or improvements bids and contract award</a:t>
            </a:r>
          </a:p>
          <a:p>
            <a:pPr marL="742950" lvl="1" indent="-285750">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buClr>
                <a:schemeClr val="tx2"/>
              </a:buClr>
            </a:pPr>
            <a:endParaRPr lang="en-US" sz="1600" dirty="0">
              <a:latin typeface="Arial" panose="020B0604020202020204" pitchFamily="34" charset="0"/>
              <a:cs typeface="Arial" panose="020B0604020202020204" pitchFamily="34" charset="0"/>
            </a:endParaRPr>
          </a:p>
          <a:p>
            <a:pPr>
              <a:buClr>
                <a:schemeClr val="tx2"/>
              </a:buCl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14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calcmode="lin" valueType="num">
                                      <p:cBhvr additive="base">
                                        <p:cTn id="1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anim calcmode="lin" valueType="num">
                                      <p:cBhvr additive="base">
                                        <p:cTn id="2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 calcmode="lin" valueType="num">
                                      <p:cBhvr additive="base">
                                        <p:cTn id="2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anim calcmode="lin" valueType="num">
                                      <p:cBhvr additive="base">
                                        <p:cTn id="3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anim calcmode="lin" valueType="num">
                                      <p:cBhvr additive="base">
                                        <p:cTn id="3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 calcmode="lin" valueType="num">
                                      <p:cBhvr additive="base">
                                        <p:cTn id="3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2" end="12"/>
                                            </p:txEl>
                                          </p:spTgt>
                                        </p:tgtEl>
                                        <p:attrNameLst>
                                          <p:attrName>style.visibility</p:attrName>
                                        </p:attrNameLst>
                                      </p:cBhvr>
                                      <p:to>
                                        <p:strVal val="visible"/>
                                      </p:to>
                                    </p:set>
                                    <p:anim calcmode="lin" valueType="num">
                                      <p:cBhvr additive="base">
                                        <p:cTn id="4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a:t>
            </a:fld>
            <a:endParaRPr lang="en-US"/>
          </a:p>
        </p:txBody>
      </p:sp>
      <p:sp>
        <p:nvSpPr>
          <p:cNvPr id="6" name="Rectangle 5"/>
          <p:cNvSpPr/>
          <p:nvPr/>
        </p:nvSpPr>
        <p:spPr>
          <a:xfrm>
            <a:off x="459188" y="1644736"/>
            <a:ext cx="8374094" cy="2616101"/>
          </a:xfrm>
          <a:prstGeom prst="rect">
            <a:avLst/>
          </a:prstGeom>
        </p:spPr>
        <p:txBody>
          <a:bodyPr wrap="square">
            <a:spAutoFit/>
          </a:bodyPr>
          <a:lstStyle/>
          <a:p>
            <a:endParaRPr lang="en-US" sz="2400" u="sng" dirty="0">
              <a:latin typeface="Arial" panose="020B0604020202020204" pitchFamily="34" charset="0"/>
              <a:cs typeface="Arial" panose="020B0604020202020204" pitchFamily="34" charset="0"/>
            </a:endParaRPr>
          </a:p>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Agency Specific Contracts</a:t>
            </a: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Local Procurement Procedures</a:t>
            </a: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Disposition</a:t>
            </a:r>
          </a:p>
        </p:txBody>
      </p:sp>
      <p:pic>
        <p:nvPicPr>
          <p:cNvPr id="7" name="Picture 3" descr="C:\Users\cmfreitag\AppData\Local\Microsoft\Windows\Temporary Internet Files\Content.IE5\HNSP12XG\MC900441531[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279" y="3955984"/>
            <a:ext cx="4446304" cy="25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299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20</a:t>
            </a:fld>
            <a:endParaRPr lang="en-US"/>
          </a:p>
        </p:txBody>
      </p:sp>
      <p:sp>
        <p:nvSpPr>
          <p:cNvPr id="6" name="Rectangle 5"/>
          <p:cNvSpPr/>
          <p:nvPr/>
        </p:nvSpPr>
        <p:spPr>
          <a:xfrm>
            <a:off x="459188" y="1644736"/>
            <a:ext cx="8444668" cy="8032968"/>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Order Form Process (LTV’s &amp; RR Vans) Available on procurement website &amp; are sent out each FY to eligible transit systems</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Vehicle Delivery (24-hour inspection required by transit system upon delivery)  Inspection forms available on procurement website</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Procurement Reimbursement requirements</a:t>
            </a:r>
          </a:p>
          <a:p>
            <a:pPr>
              <a:buClr>
                <a:schemeClr val="tx2"/>
              </a:buClr>
            </a:pPr>
            <a:r>
              <a:rPr lang="en-US" sz="2000" dirty="0">
                <a:latin typeface="Arial" panose="020B0604020202020204" pitchFamily="34" charset="0"/>
                <a:cs typeface="Arial" panose="020B0604020202020204" pitchFamily="34" charset="0"/>
              </a:rPr>
              <a:t>           - Procurement Checklist</a:t>
            </a:r>
          </a:p>
          <a:p>
            <a:pPr>
              <a:buClr>
                <a:schemeClr val="tx2"/>
              </a:buClr>
            </a:pP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Informal</a:t>
            </a:r>
          </a:p>
          <a:p>
            <a:pPr>
              <a:buClr>
                <a:schemeClr val="tx2"/>
              </a:buClr>
            </a:pPr>
            <a:r>
              <a:rPr lang="en-US" sz="2000" dirty="0">
                <a:latin typeface="Arial" panose="020B0604020202020204" pitchFamily="34" charset="0"/>
                <a:cs typeface="Arial" panose="020B0604020202020204" pitchFamily="34" charset="0"/>
              </a:rPr>
              <a:t>	$10,000 -   $29,999 Price Quote Checklist</a:t>
            </a:r>
          </a:p>
          <a:p>
            <a:pPr>
              <a:buClr>
                <a:schemeClr val="tx2"/>
              </a:buClr>
            </a:pPr>
            <a:r>
              <a:rPr lang="en-US" sz="2000" dirty="0">
                <a:latin typeface="Arial" panose="020B0604020202020204" pitchFamily="34" charset="0"/>
                <a:cs typeface="Arial" panose="020B0604020202020204" pitchFamily="34" charset="0"/>
              </a:rPr>
              <a:t>             $30,000 - $89,999 (Equipment/Supplies) </a:t>
            </a:r>
            <a:r>
              <a:rPr lang="en-US" sz="1050" dirty="0">
                <a:latin typeface="Arial" panose="020B0604020202020204" pitchFamily="34" charset="0"/>
                <a:cs typeface="Arial" panose="020B0604020202020204" pitchFamily="34" charset="0"/>
              </a:rPr>
              <a:t>Informal Bids</a:t>
            </a:r>
          </a:p>
          <a:p>
            <a:pPr>
              <a:buClr>
                <a:schemeClr val="tx2"/>
              </a:buClr>
            </a:pPr>
            <a:r>
              <a:rPr lang="en-US" sz="2000" dirty="0">
                <a:latin typeface="Arial" panose="020B0604020202020204" pitchFamily="34" charset="0"/>
                <a:cs typeface="Arial" panose="020B0604020202020204" pitchFamily="34" charset="0"/>
              </a:rPr>
              <a:t>             $30,000 - $150,000 (Construction Federal only) </a:t>
            </a:r>
            <a:r>
              <a:rPr lang="en-US" sz="1100" dirty="0">
                <a:latin typeface="Arial" panose="020B0604020202020204" pitchFamily="34" charset="0"/>
                <a:cs typeface="Arial" panose="020B0604020202020204" pitchFamily="34" charset="0"/>
              </a:rPr>
              <a:t>Informal Bids</a:t>
            </a:r>
          </a:p>
          <a:p>
            <a:pPr>
              <a:buClr>
                <a:schemeClr val="tx2"/>
              </a:buClr>
            </a:pPr>
            <a:r>
              <a:rPr lang="en-US" sz="2000" dirty="0">
                <a:latin typeface="Arial" panose="020B0604020202020204" pitchFamily="34" charset="0"/>
                <a:cs typeface="Arial" panose="020B0604020202020204" pitchFamily="34" charset="0"/>
              </a:rPr>
              <a:t>             $30,000 - $499,999 (Construction State Funds only) </a:t>
            </a:r>
            <a:r>
              <a:rPr lang="en-US" sz="1100" dirty="0">
                <a:latin typeface="Arial" panose="020B0604020202020204" pitchFamily="34" charset="0"/>
                <a:cs typeface="Arial" panose="020B0604020202020204" pitchFamily="34" charset="0"/>
              </a:rPr>
              <a:t>Informal Bids</a:t>
            </a:r>
          </a:p>
          <a:p>
            <a:pPr>
              <a:buClr>
                <a:schemeClr val="tx2"/>
              </a:buClr>
            </a:pPr>
            <a:r>
              <a:rPr lang="en-US" sz="2000" dirty="0">
                <a:latin typeface="Arial" panose="020B0604020202020204" pitchFamily="34" charset="0"/>
                <a:cs typeface="Arial" panose="020B0604020202020204" pitchFamily="34" charset="0"/>
              </a:rPr>
              <a:t>               </a:t>
            </a:r>
          </a:p>
          <a:p>
            <a:pPr>
              <a:buClr>
                <a:schemeClr val="tx2"/>
              </a:buClr>
            </a:pPr>
            <a:r>
              <a:rPr lang="en-US" sz="2000" dirty="0">
                <a:latin typeface="Arial" panose="020B0604020202020204" pitchFamily="34" charset="0"/>
                <a:cs typeface="Arial" panose="020B0604020202020204" pitchFamily="34" charset="0"/>
              </a:rPr>
              <a:t>	</a:t>
            </a:r>
          </a:p>
          <a:p>
            <a:pPr>
              <a:buClr>
                <a:schemeClr val="tx2"/>
              </a:buClr>
            </a:pPr>
            <a:r>
              <a:rPr lang="en-US" sz="2000" dirty="0">
                <a:latin typeface="Arial" panose="020B0604020202020204" pitchFamily="34" charset="0"/>
                <a:cs typeface="Arial" panose="020B0604020202020204" pitchFamily="34" charset="0"/>
              </a:rPr>
              <a:t>         </a:t>
            </a:r>
          </a:p>
          <a:p>
            <a:pPr>
              <a:buClr>
                <a:schemeClr val="tx2"/>
              </a:buCl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6017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21</a:t>
            </a:fld>
            <a:endParaRPr lang="en-US"/>
          </a:p>
        </p:txBody>
      </p:sp>
      <p:sp>
        <p:nvSpPr>
          <p:cNvPr id="6" name="Rectangle 5"/>
          <p:cNvSpPr/>
          <p:nvPr/>
        </p:nvSpPr>
        <p:spPr>
          <a:xfrm>
            <a:off x="459188" y="1644736"/>
            <a:ext cx="8444668" cy="4339650"/>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continued….</a:t>
            </a:r>
          </a:p>
          <a:p>
            <a:endParaRPr lang="en-US" sz="24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a:buClr>
                <a:schemeClr val="tx2"/>
              </a:buClr>
            </a:pP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Formal (Seal) Bids</a:t>
            </a:r>
          </a:p>
          <a:p>
            <a:pPr>
              <a:buClr>
                <a:schemeClr val="tx2"/>
              </a:buClr>
            </a:pPr>
            <a:endParaRPr lang="en-US" sz="20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$90,000 -  (Equipment/Supplies) </a:t>
            </a:r>
            <a:r>
              <a:rPr lang="en-US" sz="1200" dirty="0">
                <a:latin typeface="Arial" panose="020B0604020202020204" pitchFamily="34" charset="0"/>
                <a:cs typeface="Arial" panose="020B0604020202020204" pitchFamily="34" charset="0"/>
              </a:rPr>
              <a:t>State &amp; Federal funded</a:t>
            </a:r>
          </a:p>
          <a:p>
            <a:pPr>
              <a:buClr>
                <a:schemeClr val="tx2"/>
              </a:buClr>
            </a:pPr>
            <a:r>
              <a:rPr lang="en-US" sz="2000" dirty="0">
                <a:latin typeface="Arial" panose="020B0604020202020204" pitchFamily="34" charset="0"/>
                <a:cs typeface="Arial" panose="020B0604020202020204" pitchFamily="34" charset="0"/>
              </a:rPr>
              <a:t>              $500,000 – (Construction) </a:t>
            </a:r>
            <a:r>
              <a:rPr lang="en-US" sz="1200" dirty="0">
                <a:latin typeface="Arial" panose="020B0604020202020204" pitchFamily="34" charset="0"/>
                <a:cs typeface="Arial" panose="020B0604020202020204" pitchFamily="34" charset="0"/>
              </a:rPr>
              <a:t>State funded</a:t>
            </a:r>
          </a:p>
          <a:p>
            <a:pPr>
              <a:buClr>
                <a:schemeClr val="tx2"/>
              </a:buClr>
            </a:pPr>
            <a:r>
              <a:rPr lang="en-US" sz="2000" dirty="0">
                <a:latin typeface="Arial" panose="020B0604020202020204" pitchFamily="34" charset="0"/>
                <a:cs typeface="Arial" panose="020B0604020202020204" pitchFamily="34" charset="0"/>
              </a:rPr>
              <a:t>              $150,000 - $500,000 (Construction) </a:t>
            </a:r>
            <a:r>
              <a:rPr lang="en-US" sz="1100" dirty="0">
                <a:latin typeface="Arial" panose="020B0604020202020204" pitchFamily="34" charset="0"/>
                <a:cs typeface="Arial" panose="020B0604020202020204" pitchFamily="34" charset="0"/>
              </a:rPr>
              <a:t>Federal funded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8611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22</a:t>
            </a:fld>
            <a:endParaRPr lang="en-US"/>
          </a:p>
        </p:txBody>
      </p:sp>
      <p:sp>
        <p:nvSpPr>
          <p:cNvPr id="6" name="Rectangle 5"/>
          <p:cNvSpPr/>
          <p:nvPr/>
        </p:nvSpPr>
        <p:spPr>
          <a:xfrm>
            <a:off x="459188" y="1644736"/>
            <a:ext cx="8444668" cy="5878532"/>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continued….</a:t>
            </a:r>
          </a:p>
          <a:p>
            <a:endParaRPr lang="en-US" sz="24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Procurement History Form (Reflects how price was determined to be fair and reasonable) Must include the following:</a:t>
            </a:r>
          </a:p>
          <a:p>
            <a:pPr>
              <a:buClr>
                <a:schemeClr val="tx2"/>
              </a:buCl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- 3 quotes 	</a:t>
            </a:r>
          </a:p>
          <a:p>
            <a:pPr>
              <a:buClr>
                <a:schemeClr val="tx2"/>
              </a:buClr>
            </a:pPr>
            <a:r>
              <a:rPr lang="en-US" sz="2000" dirty="0">
                <a:latin typeface="Arial" panose="020B0604020202020204" pitchFamily="34" charset="0"/>
                <a:cs typeface="Arial" panose="020B0604020202020204" pitchFamily="34" charset="0"/>
              </a:rPr>
              <a:t>	- Project No.</a:t>
            </a:r>
          </a:p>
          <a:p>
            <a:pPr>
              <a:buClr>
                <a:schemeClr val="tx2"/>
              </a:buClr>
            </a:pPr>
            <a:r>
              <a:rPr lang="en-US" sz="2000" dirty="0">
                <a:latin typeface="Arial" panose="020B0604020202020204" pitchFamily="34" charset="0"/>
                <a:cs typeface="Arial" panose="020B0604020202020204" pitchFamily="34" charset="0"/>
              </a:rPr>
              <a:t>	- Project Period</a:t>
            </a:r>
          </a:p>
          <a:p>
            <a:pPr>
              <a:buClr>
                <a:schemeClr val="tx2"/>
              </a:buClr>
            </a:pPr>
            <a:r>
              <a:rPr lang="en-US" sz="2000" dirty="0">
                <a:latin typeface="Arial" panose="020B0604020202020204" pitchFamily="34" charset="0"/>
                <a:cs typeface="Arial" panose="020B0604020202020204" pitchFamily="34" charset="0"/>
              </a:rPr>
              <a:t>	- Approved Budget</a:t>
            </a:r>
          </a:p>
          <a:p>
            <a:pPr>
              <a:buClr>
                <a:schemeClr val="tx2"/>
              </a:buClr>
            </a:pPr>
            <a:r>
              <a:rPr lang="en-US" sz="2000" dirty="0">
                <a:latin typeface="Arial" panose="020B0604020202020204" pitchFamily="34" charset="0"/>
                <a:cs typeface="Arial" panose="020B0604020202020204" pitchFamily="34" charset="0"/>
              </a:rPr>
              <a:t>	- Explanation on how vendor was selected</a:t>
            </a:r>
          </a:p>
          <a:p>
            <a:pPr>
              <a:buClr>
                <a:schemeClr val="tx2"/>
              </a:buClr>
            </a:pPr>
            <a:r>
              <a:rPr lang="en-US" sz="2000" dirty="0">
                <a:latin typeface="Arial" panose="020B0604020202020204" pitchFamily="34" charset="0"/>
                <a:cs typeface="Arial" panose="020B0604020202020204" pitchFamily="34" charset="0"/>
              </a:rPr>
              <a:t>	- Attached quote documentation</a:t>
            </a:r>
          </a:p>
          <a:p>
            <a:pPr marL="342900" indent="-342900">
              <a:buClr>
                <a:schemeClr val="tx2"/>
              </a:buClr>
              <a:buFontTx/>
              <a:buChar cha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7121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23</a:t>
            </a:fld>
            <a:endParaRPr lang="en-US"/>
          </a:p>
        </p:txBody>
      </p:sp>
      <p:sp>
        <p:nvSpPr>
          <p:cNvPr id="6" name="Rectangle 5"/>
          <p:cNvSpPr/>
          <p:nvPr/>
        </p:nvSpPr>
        <p:spPr>
          <a:xfrm>
            <a:off x="459188" y="1644736"/>
            <a:ext cx="8444668" cy="6617196"/>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Case Question # 1</a:t>
            </a:r>
            <a:endParaRPr lang="en-US" sz="24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lvl="0"/>
            <a:r>
              <a:rPr lang="en-US" dirty="0"/>
              <a:t>Regional Transit Authority (RTA) has been approved for one standard 20’ LTV in their FY21 budget.   They have been budgeted $27,000 under G571 in the 5311 Capital Grant and realize that the new LTV contract has been awarded for LTV’s by the State Purchase and Contract Division.  The 2020  20’ LTV they are interested in was awarded to Interstate Sales in Charlotte, NC and they have proceeded to contact the fleet salesperson to get the options to add on to the base price.   RTA’s Financial Manager is preparing to issue a Purchase Order to Interstate Bus in the amount of $25,500.   </a:t>
            </a:r>
          </a:p>
          <a:p>
            <a:r>
              <a:rPr lang="en-US" dirty="0"/>
              <a:t> </a:t>
            </a:r>
          </a:p>
          <a:p>
            <a:r>
              <a:rPr lang="en-US" dirty="0"/>
              <a:t>What other document is required to be submitted to Interstate Bus Sales?</a:t>
            </a:r>
          </a:p>
          <a:p>
            <a:r>
              <a:rPr lang="en-US" dirty="0"/>
              <a:t> </a:t>
            </a:r>
          </a:p>
          <a:p>
            <a:r>
              <a:rPr lang="en-US" dirty="0"/>
              <a:t>When the vehicle is delivered to the transit system, what must be completed in the first 24 hours?</a:t>
            </a:r>
          </a:p>
          <a:p>
            <a:r>
              <a:rPr lang="en-US" dirty="0"/>
              <a:t> </a:t>
            </a:r>
          </a:p>
          <a:p>
            <a:r>
              <a:rPr lang="en-US" dirty="0"/>
              <a:t>If there are issues with the vehicle and it is not acceptable, what must then occur?</a:t>
            </a:r>
          </a:p>
          <a:p>
            <a:pPr marL="342900" indent="-342900">
              <a:buClr>
                <a:schemeClr val="tx2"/>
              </a:buClr>
              <a:buFontTx/>
              <a:buChar cha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125020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24</a:t>
            </a:fld>
            <a:endParaRPr lang="en-US"/>
          </a:p>
        </p:txBody>
      </p:sp>
      <p:sp>
        <p:nvSpPr>
          <p:cNvPr id="6" name="Rectangle 5"/>
          <p:cNvSpPr/>
          <p:nvPr/>
        </p:nvSpPr>
        <p:spPr>
          <a:xfrm>
            <a:off x="459188" y="1644736"/>
            <a:ext cx="8444668" cy="4832092"/>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Disposition </a:t>
            </a: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Disposition of Vehicles </a:t>
            </a:r>
            <a:endParaRPr lang="en-US" sz="1600" dirty="0">
              <a:latin typeface="Arial" panose="020B0604020202020204" pitchFamily="34" charset="0"/>
              <a:cs typeface="Arial" panose="020B0604020202020204" pitchFamily="34" charset="0"/>
            </a:endParaRP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Disposition process starts when new replacement vehicle is delivered;</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The inspection/disposition form is completed for the vehicles and submitted to PTD; </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Vehicles that are replaced are to be removed from the fleet and disposed within 60 days;</a:t>
            </a:r>
          </a:p>
          <a:p>
            <a:pPr marL="1828800" lvl="3" indent="-452438">
              <a:buClr>
                <a:schemeClr val="tx2"/>
              </a:buClr>
              <a:buFont typeface="Arial" panose="020B0604020202020204" pitchFamily="34" charset="0"/>
              <a:buChar char="•"/>
            </a:pPr>
            <a:r>
              <a:rPr lang="en-US" sz="2000" dirty="0">
                <a:solidFill>
                  <a:srgbClr val="FF0000"/>
                </a:solidFill>
                <a:latin typeface="Arial" panose="020B0604020202020204" pitchFamily="34" charset="0"/>
                <a:cs typeface="Arial" panose="020B0604020202020204" pitchFamily="34" charset="0"/>
              </a:rPr>
              <a:t>Mark D or R in AssetWorks Inventory</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Proceeds from the sale may be used as local match for the transportation program.</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All proceeds must be used for transportation needs.</a:t>
            </a:r>
          </a:p>
        </p:txBody>
      </p:sp>
    </p:spTree>
    <p:extLst>
      <p:ext uri="{BB962C8B-B14F-4D97-AF65-F5344CB8AC3E}">
        <p14:creationId xmlns:p14="http://schemas.microsoft.com/office/powerpoint/2010/main" val="416743087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25</a:t>
            </a:fld>
            <a:endParaRPr lang="en-US"/>
          </a:p>
        </p:txBody>
      </p:sp>
      <p:sp>
        <p:nvSpPr>
          <p:cNvPr id="6" name="Rectangle 5"/>
          <p:cNvSpPr/>
          <p:nvPr/>
        </p:nvSpPr>
        <p:spPr>
          <a:xfrm>
            <a:off x="459188" y="1644736"/>
            <a:ext cx="8444668" cy="5078313"/>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Disposition </a:t>
            </a: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Casualty Loss of Vehicles  </a:t>
            </a:r>
            <a:endParaRPr lang="en-US" sz="1600" dirty="0">
              <a:latin typeface="Arial" panose="020B0604020202020204" pitchFamily="34" charset="0"/>
              <a:cs typeface="Arial" panose="020B0604020202020204" pitchFamily="34" charset="0"/>
            </a:endParaRP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When a vehicle accident/incident occurs, it must be entered in AssetWorks as soon as possible, </a:t>
            </a:r>
            <a:r>
              <a:rPr lang="en-US" sz="2000" b="1" u="sng" dirty="0">
                <a:latin typeface="Arial" panose="020B0604020202020204" pitchFamily="34" charset="0"/>
                <a:cs typeface="Arial" panose="020B0604020202020204" pitchFamily="34" charset="0"/>
              </a:rPr>
              <a:t>no later than next business day</a:t>
            </a:r>
            <a:r>
              <a:rPr lang="en-US" sz="2000" dirty="0">
                <a:latin typeface="Arial" panose="020B0604020202020204" pitchFamily="34" charset="0"/>
                <a:cs typeface="Arial" panose="020B0604020202020204" pitchFamily="34" charset="0"/>
              </a:rPr>
              <a:t>; </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Drug &amp; Alcohol testing results must be sent to Compliance Unit.</a:t>
            </a:r>
          </a:p>
          <a:p>
            <a:pPr marL="1371600" lvl="2" indent="-452438">
              <a:buClr>
                <a:schemeClr val="tx2"/>
              </a:buClr>
              <a:buFont typeface="Wingdings" panose="05000000000000000000" pitchFamily="2" charset="2"/>
              <a:buChar char="v"/>
            </a:pPr>
            <a:r>
              <a:rPr lang="en-US" sz="2000" dirty="0">
                <a:latin typeface="Arial" panose="020B0604020202020204" pitchFamily="34" charset="0"/>
                <a:cs typeface="Arial" panose="020B0604020202020204" pitchFamily="34" charset="0"/>
              </a:rPr>
              <a:t>A vehicle that is totaled, additional paperwork must be submitted to release title:</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Drug/Alcohol test – send to staff in Safety &amp; Compliance.</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Police Report – send to the Procurement Specialist</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Insurance settlement letter – send to Procurement Officer.</a:t>
            </a:r>
          </a:p>
          <a:p>
            <a:pPr marL="1828800" lvl="3" indent="-452438">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AssetWorks’ incident # - send to Procurement Specialist.</a:t>
            </a:r>
          </a:p>
        </p:txBody>
      </p:sp>
    </p:spTree>
    <p:extLst>
      <p:ext uri="{BB962C8B-B14F-4D97-AF65-F5344CB8AC3E}">
        <p14:creationId xmlns:p14="http://schemas.microsoft.com/office/powerpoint/2010/main" val="353554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26</a:t>
            </a:fld>
            <a:endParaRPr lang="en-US"/>
          </a:p>
        </p:txBody>
      </p:sp>
      <p:sp>
        <p:nvSpPr>
          <p:cNvPr id="6" name="Rectangle 5"/>
          <p:cNvSpPr/>
          <p:nvPr/>
        </p:nvSpPr>
        <p:spPr>
          <a:xfrm>
            <a:off x="459188" y="1644736"/>
            <a:ext cx="8444668" cy="3046988"/>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Case Question # 2</a:t>
            </a:r>
            <a:endParaRPr lang="en-US" sz="24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342900" indent="-342900">
              <a:buClr>
                <a:schemeClr val="tx2"/>
              </a:buClr>
              <a:buFontTx/>
              <a:buChar cha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000" dirty="0"/>
              <a:t>What is the function of both the Procurement Checklist and Procurement History Form?</a:t>
            </a: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97251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27</a:t>
            </a:fld>
            <a:endParaRPr lang="en-US"/>
          </a:p>
        </p:txBody>
      </p:sp>
      <p:sp>
        <p:nvSpPr>
          <p:cNvPr id="6" name="Rectangle 5"/>
          <p:cNvSpPr/>
          <p:nvPr/>
        </p:nvSpPr>
        <p:spPr>
          <a:xfrm>
            <a:off x="459188" y="1644736"/>
            <a:ext cx="8444668" cy="3970318"/>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Case Question # 3</a:t>
            </a:r>
            <a:endParaRPr lang="en-US" sz="2400" u="sng"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342900" indent="-342900">
              <a:buClr>
                <a:schemeClr val="tx2"/>
              </a:buClr>
              <a:buFontTx/>
              <a:buChar char="-"/>
            </a:pPr>
            <a:endParaRPr lang="en-US" sz="2000" dirty="0">
              <a:latin typeface="Arial" panose="020B0604020202020204" pitchFamily="34" charset="0"/>
              <a:cs typeface="Arial" panose="020B0604020202020204" pitchFamily="34" charset="0"/>
            </a:endParaRPr>
          </a:p>
          <a:p>
            <a:pPr>
              <a:buClr>
                <a:schemeClr val="tx2"/>
              </a:buClr>
            </a:pPr>
            <a:r>
              <a:rPr lang="en-US" sz="2000" dirty="0">
                <a:latin typeface="Arial" panose="020B0604020202020204" pitchFamily="34" charset="0"/>
                <a:cs typeface="Arial" panose="020B0604020202020204" pitchFamily="34" charset="0"/>
              </a:rPr>
              <a:t>            </a:t>
            </a:r>
          </a:p>
          <a:p>
            <a:pPr marL="461963" indent="-461963">
              <a:buClr>
                <a:schemeClr val="tx2"/>
              </a:buClr>
              <a:buFont typeface="Arial" panose="020B0604020202020204" pitchFamily="34" charset="0"/>
              <a:buChar char="•"/>
            </a:pPr>
            <a:r>
              <a:rPr lang="en-US" sz="2000" dirty="0"/>
              <a:t>ABC Transit System purchased a computer priced at $5.750 back in April 2019 and submits a request February 2020 for reimbursement to Finance which then rejects the invoice.  What would be some of the reasons this invoice was rejected?  </a:t>
            </a: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18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28</a:t>
            </a:fld>
            <a:endParaRPr lang="en-US"/>
          </a:p>
        </p:txBody>
      </p:sp>
      <p:sp>
        <p:nvSpPr>
          <p:cNvPr id="6" name="Rectangle 5"/>
          <p:cNvSpPr/>
          <p:nvPr/>
        </p:nvSpPr>
        <p:spPr>
          <a:xfrm>
            <a:off x="1117803" y="1702187"/>
            <a:ext cx="6906828" cy="584775"/>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Questions and Answers</a:t>
            </a:r>
          </a:p>
        </p:txBody>
      </p:sp>
      <p:pic>
        <p:nvPicPr>
          <p:cNvPr id="1026" name="Picture 2" descr="C:\Users\cmfreitag\AppData\Local\Microsoft\Windows\Temporary Internet Files\Content.IE5\NS42YMRJ\3quest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6" y="2734257"/>
            <a:ext cx="2800470" cy="27368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mfreitag\AppData\Local\Microsoft\Windows\Temporary Internet Files\Content.IE5\6AKJU8FG\iStock_AnswersMedium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664" y="2912049"/>
            <a:ext cx="2961174" cy="236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27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3</a:t>
            </a:fld>
            <a:endParaRPr lang="en-US"/>
          </a:p>
        </p:txBody>
      </p:sp>
      <p:sp>
        <p:nvSpPr>
          <p:cNvPr id="6" name="Rectangle 5"/>
          <p:cNvSpPr/>
          <p:nvPr/>
        </p:nvSpPr>
        <p:spPr>
          <a:xfrm>
            <a:off x="459187" y="1644736"/>
            <a:ext cx="8581117" cy="7294305"/>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a:t>
            </a:r>
          </a:p>
          <a:p>
            <a:endParaRPr lang="en-US" sz="2400" u="sng" dirty="0">
              <a:latin typeface="Arial" panose="020B0604020202020204" pitchFamily="34" charset="0"/>
              <a:cs typeface="Arial" panose="020B0604020202020204" pitchFamily="34" charset="0"/>
            </a:endParaRPr>
          </a:p>
          <a:p>
            <a:pPr marL="461963" indent="-461963">
              <a:buClr>
                <a:schemeClr val="tx2"/>
              </a:buClr>
              <a:buFont typeface="Arial" panose="020B0604020202020204" pitchFamily="34" charset="0"/>
              <a:buChar char="•"/>
            </a:pPr>
            <a:r>
              <a:rPr lang="en-US" sz="2800" dirty="0">
                <a:latin typeface="Arial" panose="020B0604020202020204" pitchFamily="34" charset="0"/>
                <a:cs typeface="Arial" panose="020B0604020202020204" pitchFamily="34" charset="0"/>
              </a:rPr>
              <a:t>Current Agency Specific Contracts</a:t>
            </a: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Raised Roof Vans – with or without Lifts </a:t>
            </a:r>
            <a:r>
              <a:rPr lang="en-US" sz="1600" dirty="0">
                <a:latin typeface="Arial" panose="020B0604020202020204" pitchFamily="34" charset="0"/>
                <a:cs typeface="Arial" panose="020B0604020202020204" pitchFamily="34" charset="0"/>
              </a:rPr>
              <a:t>(9/28/15 -9/27/20)</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r>
              <a:rPr lang="en-US" sz="1600" dirty="0">
                <a:latin typeface="Arial" panose="020B0604020202020204" pitchFamily="34" charset="0"/>
                <a:cs typeface="Arial" panose="020B0604020202020204" pitchFamily="34" charset="0"/>
              </a:rPr>
              <a:t>        Contract # </a:t>
            </a:r>
            <a:r>
              <a:rPr lang="en-US" sz="1600" b="1" dirty="0">
                <a:latin typeface="Arial" panose="020B0604020202020204" pitchFamily="34" charset="0"/>
                <a:cs typeface="Arial" panose="020B0604020202020204" pitchFamily="34" charset="0"/>
              </a:rPr>
              <a:t>201501047</a:t>
            </a:r>
          </a:p>
          <a:p>
            <a:pPr marL="461962" lvl="1">
              <a:buClr>
                <a:schemeClr val="tx2"/>
              </a:buClr>
            </a:pPr>
            <a:r>
              <a:rPr lang="en-US" sz="1600" dirty="0">
                <a:latin typeface="Arial" panose="020B0604020202020204" pitchFamily="34" charset="0"/>
                <a:cs typeface="Arial" panose="020B0604020202020204" pitchFamily="34" charset="0"/>
              </a:rPr>
              <a:t>	Vendor – Creative Bus Sales </a:t>
            </a:r>
          </a:p>
          <a:p>
            <a:pPr marL="1376362" lvl="3">
              <a:buClr>
                <a:schemeClr val="tx2"/>
              </a:buClr>
            </a:pPr>
            <a:r>
              <a:rPr lang="en-US" sz="1600" dirty="0">
                <a:latin typeface="Arial" panose="020B0604020202020204" pitchFamily="34" charset="0"/>
                <a:cs typeface="Arial" panose="020B0604020202020204" pitchFamily="34" charset="0"/>
              </a:rPr>
              <a:t>       Sales Rep, </a:t>
            </a:r>
            <a:r>
              <a:rPr lang="en-US" sz="1600" b="1" dirty="0">
                <a:latin typeface="Arial" panose="020B0604020202020204" pitchFamily="34" charset="0"/>
                <a:cs typeface="Arial" panose="020B0604020202020204" pitchFamily="34" charset="0"/>
              </a:rPr>
              <a:t>Erika </a:t>
            </a:r>
            <a:r>
              <a:rPr lang="en-US" sz="1600" b="1" dirty="0" err="1">
                <a:latin typeface="Arial" panose="020B0604020202020204" pitchFamily="34" charset="0"/>
                <a:cs typeface="Arial" panose="020B0604020202020204" pitchFamily="34" charset="0"/>
              </a:rPr>
              <a:t>Neebly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(704-399-2700 ext. 372)</a:t>
            </a:r>
          </a:p>
          <a:p>
            <a:pPr marL="1376362" lvl="3">
              <a:buClr>
                <a:schemeClr val="tx2"/>
              </a:buClr>
            </a:pPr>
            <a:endParaRPr lang="en-US" sz="1600" dirty="0">
              <a:latin typeface="Arial" panose="020B0604020202020204" pitchFamily="34" charset="0"/>
              <a:cs typeface="Arial" panose="020B0604020202020204" pitchFamily="34" charset="0"/>
            </a:endParaRP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LTV’s  20’ft, 22’ft, 25’ft &amp; 28’ft – </a:t>
            </a:r>
            <a:r>
              <a:rPr lang="en-US" sz="1600" dirty="0">
                <a:latin typeface="Arial" panose="020B0604020202020204" pitchFamily="34" charset="0"/>
                <a:cs typeface="Arial" panose="020B0604020202020204" pitchFamily="34" charset="0"/>
              </a:rPr>
              <a:t>   10/5/16 – 10/4/2020     </a:t>
            </a:r>
          </a:p>
          <a:p>
            <a:pPr marL="461962" lvl="1">
              <a:buClr>
                <a:schemeClr val="tx2"/>
              </a:buClr>
            </a:pPr>
            <a:r>
              <a:rPr lang="en-US" sz="1600" dirty="0">
                <a:latin typeface="Arial" panose="020B0604020202020204" pitchFamily="34" charset="0"/>
                <a:cs typeface="Arial" panose="020B0604020202020204" pitchFamily="34" charset="0"/>
              </a:rPr>
              <a:t>         Contract # </a:t>
            </a:r>
            <a:r>
              <a:rPr lang="en-US" sz="1600" b="1" dirty="0">
                <a:latin typeface="Arial" panose="020B0604020202020204" pitchFamily="34" charset="0"/>
                <a:cs typeface="Arial" panose="020B0604020202020204" pitchFamily="34" charset="0"/>
              </a:rPr>
              <a:t>201600503</a:t>
            </a:r>
          </a:p>
          <a:p>
            <a:pPr marL="461962" lvl="1">
              <a:buClr>
                <a:schemeClr val="tx2"/>
              </a:buClr>
            </a:pPr>
            <a:r>
              <a:rPr lang="en-US" sz="1600" dirty="0">
                <a:latin typeface="Arial" panose="020B0604020202020204" pitchFamily="34" charset="0"/>
                <a:cs typeface="Arial" panose="020B0604020202020204" pitchFamily="34" charset="0"/>
              </a:rPr>
              <a:t>         Vendor – Creative Bus Sales </a:t>
            </a:r>
          </a:p>
          <a:p>
            <a:pPr marL="461962" lvl="1">
              <a:buClr>
                <a:schemeClr val="tx2"/>
              </a:buClr>
            </a:pPr>
            <a:r>
              <a:rPr lang="en-US" sz="1600" dirty="0">
                <a:latin typeface="Arial" panose="020B0604020202020204" pitchFamily="34" charset="0"/>
                <a:cs typeface="Arial" panose="020B0604020202020204" pitchFamily="34" charset="0"/>
              </a:rPr>
              <a:t>                        Sales Rep, </a:t>
            </a:r>
            <a:r>
              <a:rPr lang="en-US" sz="1600" b="1" dirty="0">
                <a:latin typeface="Arial" panose="020B0604020202020204" pitchFamily="34" charset="0"/>
                <a:cs typeface="Arial" panose="020B0604020202020204" pitchFamily="34" charset="0"/>
              </a:rPr>
              <a:t>Ross Richardson </a:t>
            </a:r>
            <a:r>
              <a:rPr lang="en-US" sz="1600" dirty="0">
                <a:latin typeface="Arial" panose="020B0604020202020204" pitchFamily="34" charset="0"/>
                <a:cs typeface="Arial" panose="020B0604020202020204" pitchFamily="34" charset="0"/>
              </a:rPr>
              <a:t>(843-360-8760 ext. 374)</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Vendor – Palmetto Bus Sales</a:t>
            </a:r>
          </a:p>
          <a:p>
            <a:pPr marL="461962" lvl="1">
              <a:buClr>
                <a:schemeClr val="tx2"/>
              </a:buClr>
            </a:pPr>
            <a:r>
              <a:rPr lang="en-US" sz="1600" dirty="0">
                <a:latin typeface="Arial" panose="020B0604020202020204" pitchFamily="34" charset="0"/>
                <a:cs typeface="Arial" panose="020B0604020202020204" pitchFamily="34" charset="0"/>
              </a:rPr>
              <a:t>                        Sales Rep, </a:t>
            </a:r>
            <a:r>
              <a:rPr lang="en-US" sz="1600" b="1" dirty="0">
                <a:latin typeface="Arial" panose="020B0604020202020204" pitchFamily="34" charset="0"/>
                <a:cs typeface="Arial" panose="020B0604020202020204" pitchFamily="34" charset="0"/>
              </a:rPr>
              <a:t>Barnie Smith </a:t>
            </a:r>
            <a:r>
              <a:rPr lang="en-US" sz="1600" dirty="0">
                <a:latin typeface="Arial" panose="020B0604020202020204" pitchFamily="34" charset="0"/>
                <a:cs typeface="Arial" panose="020B0604020202020204" pitchFamily="34" charset="0"/>
              </a:rPr>
              <a:t>(803-754-3827)</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006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4</a:t>
            </a:fld>
            <a:endParaRPr lang="en-US"/>
          </a:p>
        </p:txBody>
      </p:sp>
      <p:sp>
        <p:nvSpPr>
          <p:cNvPr id="6" name="Rectangle 5"/>
          <p:cNvSpPr/>
          <p:nvPr/>
        </p:nvSpPr>
        <p:spPr>
          <a:xfrm>
            <a:off x="459187" y="1644736"/>
            <a:ext cx="8581117" cy="8463855"/>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continued…..</a:t>
            </a: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r>
              <a:rPr lang="en-US" sz="1600" dirty="0">
                <a:latin typeface="Arial" panose="020B0604020202020204" pitchFamily="34" charset="0"/>
                <a:cs typeface="Arial" panose="020B0604020202020204" pitchFamily="34" charset="0"/>
              </a:rPr>
              <a:t>Vendor – Interstate Transportation Sales &amp; Service, Inc.</a:t>
            </a:r>
          </a:p>
          <a:p>
            <a:pPr marL="461962" lvl="1">
              <a:buClr>
                <a:schemeClr val="tx2"/>
              </a:buClr>
            </a:pPr>
            <a:r>
              <a:rPr lang="en-US" sz="1600" dirty="0">
                <a:latin typeface="Arial" panose="020B0604020202020204" pitchFamily="34" charset="0"/>
                <a:cs typeface="Arial" panose="020B0604020202020204" pitchFamily="34" charset="0"/>
              </a:rPr>
              <a:t>                       Sales Rep, </a:t>
            </a:r>
            <a:r>
              <a:rPr lang="en-US" sz="1600" b="1" dirty="0">
                <a:latin typeface="Arial" panose="020B0604020202020204" pitchFamily="34" charset="0"/>
                <a:cs typeface="Arial" panose="020B0604020202020204" pitchFamily="34" charset="0"/>
              </a:rPr>
              <a:t>Ken McDowell </a:t>
            </a:r>
            <a:r>
              <a:rPr lang="en-US" sz="1600" dirty="0">
                <a:latin typeface="Arial" panose="020B0604020202020204" pitchFamily="34" charset="0"/>
                <a:cs typeface="Arial" panose="020B0604020202020204" pitchFamily="34" charset="0"/>
              </a:rPr>
              <a:t>(336-899-8132)</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Vendor – Carolina Thomas</a:t>
            </a:r>
          </a:p>
          <a:p>
            <a:pPr marL="461962" lvl="1">
              <a:buClr>
                <a:schemeClr val="tx2"/>
              </a:buClr>
            </a:pPr>
            <a:r>
              <a:rPr lang="en-US" sz="1600" dirty="0">
                <a:latin typeface="Arial" panose="020B0604020202020204" pitchFamily="34" charset="0"/>
                <a:cs typeface="Arial" panose="020B0604020202020204" pitchFamily="34" charset="0"/>
              </a:rPr>
              <a:t>                       Sales Rep, Lance Hill (336-851-1718)</a:t>
            </a: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Transit Bus Equipment # 1 –Mobile Digital Video Recording Systems </a:t>
            </a:r>
            <a:r>
              <a:rPr lang="en-US" sz="1600" dirty="0">
                <a:latin typeface="Arial" panose="020B0604020202020204" pitchFamily="34" charset="0"/>
                <a:cs typeface="Arial" panose="020B0604020202020204" pitchFamily="34" charset="0"/>
              </a:rPr>
              <a:t>(3/16/2020 -3/15/2023)</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r>
              <a:rPr lang="en-US" sz="1600" dirty="0">
                <a:latin typeface="Arial" panose="020B0604020202020204" pitchFamily="34" charset="0"/>
                <a:cs typeface="Arial" panose="020B0604020202020204" pitchFamily="34" charset="0"/>
              </a:rPr>
              <a:t>        Contract # </a:t>
            </a:r>
            <a:r>
              <a:rPr lang="en-US" sz="1600" b="1" dirty="0">
                <a:latin typeface="Arial" panose="020B0604020202020204" pitchFamily="34" charset="0"/>
                <a:cs typeface="Arial" panose="020B0604020202020204" pitchFamily="34" charset="0"/>
              </a:rPr>
              <a:t>201900485</a:t>
            </a:r>
          </a:p>
          <a:p>
            <a:pPr marL="461962" lvl="1">
              <a:buClr>
                <a:schemeClr val="tx2"/>
              </a:buClr>
            </a:pPr>
            <a:r>
              <a:rPr lang="en-US" sz="1600" dirty="0">
                <a:latin typeface="Arial" panose="020B0604020202020204" pitchFamily="34" charset="0"/>
                <a:cs typeface="Arial" panose="020B0604020202020204" pitchFamily="34" charset="0"/>
              </a:rPr>
              <a:t>	Vendor – Apollo Video Technology</a:t>
            </a:r>
          </a:p>
          <a:p>
            <a:pPr marL="461962" lvl="1">
              <a:buClr>
                <a:schemeClr val="tx2"/>
              </a:buClr>
            </a:pPr>
            <a:r>
              <a:rPr lang="en-US" sz="1600" dirty="0">
                <a:latin typeface="Arial" panose="020B0604020202020204" pitchFamily="34" charset="0"/>
                <a:cs typeface="Arial" panose="020B0604020202020204" pitchFamily="34" charset="0"/>
              </a:rPr>
              <a:t>	               Sales Rep,  </a:t>
            </a:r>
            <a:r>
              <a:rPr lang="en-US" sz="1600" b="1" dirty="0">
                <a:latin typeface="Arial" panose="020B0604020202020204" pitchFamily="34" charset="0"/>
                <a:cs typeface="Arial" panose="020B0604020202020204" pitchFamily="34" charset="0"/>
              </a:rPr>
              <a:t>Veronica Lacy </a:t>
            </a:r>
            <a:r>
              <a:rPr lang="en-US" sz="1600" dirty="0">
                <a:latin typeface="Arial" panose="020B0604020202020204" pitchFamily="34" charset="0"/>
                <a:cs typeface="Arial" panose="020B0604020202020204" pitchFamily="34" charset="0"/>
              </a:rPr>
              <a:t>(972-516-3097)</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8229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5</a:t>
            </a:fld>
            <a:endParaRPr lang="en-US"/>
          </a:p>
        </p:txBody>
      </p:sp>
      <p:sp>
        <p:nvSpPr>
          <p:cNvPr id="6" name="Rectangle 5"/>
          <p:cNvSpPr/>
          <p:nvPr/>
        </p:nvSpPr>
        <p:spPr>
          <a:xfrm>
            <a:off x="459187" y="1644736"/>
            <a:ext cx="8581117" cy="4616648"/>
          </a:xfrm>
          <a:prstGeom prst="rect">
            <a:avLst/>
          </a:prstGeom>
        </p:spPr>
        <p:txBody>
          <a:bodyPr wrap="square">
            <a:spAutoFit/>
          </a:bodyPr>
          <a:lstStyle/>
          <a:p>
            <a:endParaRPr lang="en-US" sz="3200" u="sng" dirty="0">
              <a:latin typeface="Arial" panose="020B0604020202020204" pitchFamily="34" charset="0"/>
              <a:cs typeface="Arial" panose="020B0604020202020204" pitchFamily="34" charset="0"/>
            </a:endParaRPr>
          </a:p>
          <a:p>
            <a:r>
              <a:rPr lang="en-US" sz="3200" u="sng" dirty="0">
                <a:latin typeface="Arial" panose="020B0604020202020204" pitchFamily="34" charset="0"/>
                <a:cs typeface="Arial" panose="020B0604020202020204" pitchFamily="34" charset="0"/>
              </a:rPr>
              <a:t>Procurement continued…..</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rgbClr val="1F497D"/>
              </a:buClr>
            </a:pPr>
            <a:r>
              <a:rPr lang="en-US" sz="1600" dirty="0">
                <a:solidFill>
                  <a:prstClr val="black"/>
                </a:solidFill>
                <a:latin typeface="Arial" panose="020B0604020202020204" pitchFamily="34" charset="0"/>
                <a:cs typeface="Arial" panose="020B0604020202020204" pitchFamily="34" charset="0"/>
              </a:rPr>
              <a:t>	Vendor – </a:t>
            </a:r>
            <a:r>
              <a:rPr lang="en-US" sz="1600" b="1" dirty="0" err="1">
                <a:solidFill>
                  <a:prstClr val="black"/>
                </a:solidFill>
                <a:latin typeface="Arial" panose="020B0604020202020204" pitchFamily="34" charset="0"/>
                <a:cs typeface="Arial" panose="020B0604020202020204" pitchFamily="34" charset="0"/>
              </a:rPr>
              <a:t>Seon</a:t>
            </a:r>
            <a:r>
              <a:rPr lang="en-US" sz="1600" dirty="0">
                <a:solidFill>
                  <a:prstClr val="black"/>
                </a:solidFill>
                <a:latin typeface="Arial" panose="020B0604020202020204" pitchFamily="34" charset="0"/>
                <a:cs typeface="Arial" panose="020B0604020202020204" pitchFamily="34" charset="0"/>
              </a:rPr>
              <a:t> </a:t>
            </a:r>
            <a:r>
              <a:rPr lang="en-US" sz="1600" b="1" dirty="0">
                <a:solidFill>
                  <a:prstClr val="black"/>
                </a:solidFill>
                <a:latin typeface="Arial" panose="020B0604020202020204" pitchFamily="34" charset="0"/>
                <a:cs typeface="Arial" panose="020B0604020202020204" pitchFamily="34" charset="0"/>
              </a:rPr>
              <a:t>System Sales</a:t>
            </a:r>
          </a:p>
          <a:p>
            <a:pPr marL="461962" lvl="1">
              <a:buClr>
                <a:srgbClr val="1F497D"/>
              </a:buClr>
            </a:pPr>
            <a:r>
              <a:rPr lang="en-US" sz="1600" dirty="0">
                <a:solidFill>
                  <a:prstClr val="black"/>
                </a:solidFill>
                <a:latin typeface="Arial" panose="020B0604020202020204" pitchFamily="34" charset="0"/>
                <a:cs typeface="Arial" panose="020B0604020202020204" pitchFamily="34" charset="0"/>
              </a:rPr>
              <a:t>	               Sales Rep,  </a:t>
            </a:r>
            <a:r>
              <a:rPr lang="en-US" sz="1600" b="1" dirty="0">
                <a:solidFill>
                  <a:prstClr val="black"/>
                </a:solidFill>
                <a:latin typeface="Arial" panose="020B0604020202020204" pitchFamily="34" charset="0"/>
                <a:cs typeface="Arial" panose="020B0604020202020204" pitchFamily="34" charset="0"/>
              </a:rPr>
              <a:t>Angela Johnson </a:t>
            </a:r>
            <a:r>
              <a:rPr lang="en-US" sz="1600" dirty="0">
                <a:solidFill>
                  <a:prstClr val="black"/>
                </a:solidFill>
                <a:latin typeface="Arial" panose="020B0604020202020204" pitchFamily="34" charset="0"/>
                <a:cs typeface="Arial" panose="020B0604020202020204" pitchFamily="34" charset="0"/>
              </a:rPr>
              <a:t>(470-509-0908)</a:t>
            </a:r>
          </a:p>
          <a:p>
            <a:pPr marL="461962" lvl="1">
              <a:buClr>
                <a:srgbClr val="1F497D"/>
              </a:buClr>
            </a:pPr>
            <a:endParaRPr lang="en-US" sz="1600" dirty="0">
              <a:solidFill>
                <a:prstClr val="black"/>
              </a:solidFill>
              <a:latin typeface="Arial" panose="020B0604020202020204" pitchFamily="34" charset="0"/>
              <a:cs typeface="Arial" panose="020B0604020202020204" pitchFamily="34" charset="0"/>
            </a:endParaRPr>
          </a:p>
          <a:p>
            <a:pPr marL="461962" lvl="1">
              <a:buClr>
                <a:srgbClr val="1F497D"/>
              </a:buClr>
            </a:pPr>
            <a:r>
              <a:rPr lang="en-US" sz="1600" dirty="0">
                <a:solidFill>
                  <a:prstClr val="black"/>
                </a:solidFill>
                <a:latin typeface="Arial" panose="020B0604020202020204" pitchFamily="34" charset="0"/>
                <a:cs typeface="Arial" panose="020B0604020202020204" pitchFamily="34" charset="0"/>
              </a:rPr>
              <a:t>        Vendor – </a:t>
            </a:r>
            <a:r>
              <a:rPr lang="en-US" sz="1600" b="1" dirty="0">
                <a:solidFill>
                  <a:prstClr val="black"/>
                </a:solidFill>
                <a:latin typeface="Arial" panose="020B0604020202020204" pitchFamily="34" charset="0"/>
                <a:cs typeface="Arial" panose="020B0604020202020204" pitchFamily="34" charset="0"/>
              </a:rPr>
              <a:t>IVS Inc, Angel Trax</a:t>
            </a:r>
          </a:p>
          <a:p>
            <a:pPr marL="461962" lvl="1">
              <a:buClr>
                <a:srgbClr val="1F497D"/>
              </a:buClr>
            </a:pPr>
            <a:r>
              <a:rPr lang="en-US" sz="1600" dirty="0">
                <a:solidFill>
                  <a:prstClr val="black"/>
                </a:solidFill>
                <a:latin typeface="Arial" panose="020B0604020202020204" pitchFamily="34" charset="0"/>
                <a:cs typeface="Arial" panose="020B0604020202020204" pitchFamily="34" charset="0"/>
              </a:rPr>
              <a:t>                       Sales Rep, Sally Klein (334-692-4600  ext. 4611)</a:t>
            </a: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79460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6</a:t>
            </a:fld>
            <a:endParaRPr lang="en-US"/>
          </a:p>
        </p:txBody>
      </p:sp>
      <p:sp>
        <p:nvSpPr>
          <p:cNvPr id="6" name="Rectangle 5"/>
          <p:cNvSpPr/>
          <p:nvPr/>
        </p:nvSpPr>
        <p:spPr>
          <a:xfrm>
            <a:off x="459187" y="1644736"/>
            <a:ext cx="8581117" cy="6217087"/>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continued…..</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914400" lvl="1" indent="-452438">
              <a:buClr>
                <a:schemeClr val="tx2"/>
              </a:buClr>
              <a:buFont typeface="Arial" panose="020B0604020202020204" pitchFamily="34" charset="0"/>
              <a:buChar char="•"/>
            </a:pPr>
            <a:r>
              <a:rPr lang="en-US" sz="2400" dirty="0">
                <a:latin typeface="Arial" panose="020B0604020202020204" pitchFamily="34" charset="0"/>
                <a:cs typeface="Arial" panose="020B0604020202020204" pitchFamily="34" charset="0"/>
              </a:rPr>
              <a:t>Bi-Fuel Propane Conversion Kits </a:t>
            </a:r>
            <a:r>
              <a:rPr lang="en-US" sz="1600" dirty="0">
                <a:latin typeface="Arial" panose="020B0604020202020204" pitchFamily="34" charset="0"/>
                <a:cs typeface="Arial" panose="020B0604020202020204" pitchFamily="34" charset="0"/>
              </a:rPr>
              <a:t>(12/5/18 – 12/31/2021)  </a:t>
            </a: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914400" lvl="1" indent="-452438">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Contract </a:t>
            </a:r>
            <a:r>
              <a:rPr lang="en-US" sz="1600" b="1" dirty="0">
                <a:latin typeface="Arial" panose="020B0604020202020204" pitchFamily="34" charset="0"/>
                <a:cs typeface="Arial" panose="020B0604020202020204" pitchFamily="34" charset="0"/>
              </a:rPr>
              <a:t># 201400344</a:t>
            </a:r>
          </a:p>
          <a:p>
            <a:pPr marL="461962" lvl="1">
              <a:buClr>
                <a:schemeClr val="tx2"/>
              </a:buClr>
            </a:pPr>
            <a:r>
              <a:rPr lang="en-US" sz="1600" dirty="0">
                <a:latin typeface="Arial" panose="020B0604020202020204" pitchFamily="34" charset="0"/>
                <a:cs typeface="Arial" panose="020B0604020202020204" pitchFamily="34" charset="0"/>
              </a:rPr>
              <a:t>        Vendor – Energy United Propane</a:t>
            </a:r>
          </a:p>
          <a:p>
            <a:pPr marL="461962" lvl="1">
              <a:buClr>
                <a:schemeClr val="tx2"/>
              </a:buClr>
            </a:pPr>
            <a:r>
              <a:rPr lang="en-US" sz="1600" dirty="0">
                <a:latin typeface="Arial" panose="020B0604020202020204" pitchFamily="34" charset="0"/>
                <a:cs typeface="Arial" panose="020B0604020202020204" pitchFamily="34" charset="0"/>
              </a:rPr>
              <a:t>                       Sales rep, Darrin Shaffer (919-384-5569)</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Vendor – ICOM North America</a:t>
            </a:r>
          </a:p>
          <a:p>
            <a:pPr marL="461962" lvl="1">
              <a:buClr>
                <a:schemeClr val="tx2"/>
              </a:buClr>
            </a:pPr>
            <a:r>
              <a:rPr lang="en-US" sz="1600" dirty="0">
                <a:latin typeface="Arial" panose="020B0604020202020204" pitchFamily="34" charset="0"/>
                <a:cs typeface="Arial" panose="020B0604020202020204" pitchFamily="34" charset="0"/>
              </a:rPr>
              <a:t>                       Sales rep, Albert </a:t>
            </a:r>
            <a:r>
              <a:rPr lang="en-US" sz="1600" dirty="0" err="1">
                <a:latin typeface="Arial" panose="020B0604020202020204" pitchFamily="34" charset="0"/>
                <a:cs typeface="Arial" panose="020B0604020202020204" pitchFamily="34" charset="0"/>
              </a:rPr>
              <a:t>Vemezio</a:t>
            </a:r>
            <a:r>
              <a:rPr lang="en-US" sz="1600" dirty="0">
                <a:latin typeface="Arial" panose="020B0604020202020204" pitchFamily="34" charset="0"/>
                <a:cs typeface="Arial" panose="020B0604020202020204" pitchFamily="34" charset="0"/>
              </a:rPr>
              <a:t> (248-573-4934)</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Vendor - Roush </a:t>
            </a:r>
            <a:r>
              <a:rPr lang="en-US" sz="1600" dirty="0" err="1">
                <a:latin typeface="Arial" panose="020B0604020202020204" pitchFamily="34" charset="0"/>
                <a:cs typeface="Arial" panose="020B0604020202020204" pitchFamily="34" charset="0"/>
              </a:rPr>
              <a:t>Cleantech</a:t>
            </a: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Sales rep, Todd </a:t>
            </a:r>
            <a:r>
              <a:rPr lang="en-US" sz="1600" dirty="0" err="1">
                <a:latin typeface="Arial" panose="020B0604020202020204" pitchFamily="34" charset="0"/>
                <a:cs typeface="Arial" panose="020B0604020202020204" pitchFamily="34" charset="0"/>
              </a:rPr>
              <a:t>Mouw</a:t>
            </a:r>
            <a:r>
              <a:rPr lang="en-US" sz="1600" dirty="0">
                <a:latin typeface="Arial" panose="020B0604020202020204" pitchFamily="34" charset="0"/>
                <a:cs typeface="Arial" panose="020B0604020202020204" pitchFamily="34" charset="0"/>
              </a:rPr>
              <a:t> (734-466-6522)</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8355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7</a:t>
            </a:fld>
            <a:endParaRPr lang="en-US"/>
          </a:p>
        </p:txBody>
      </p:sp>
      <p:sp>
        <p:nvSpPr>
          <p:cNvPr id="6" name="Rectangle 5"/>
          <p:cNvSpPr/>
          <p:nvPr/>
        </p:nvSpPr>
        <p:spPr>
          <a:xfrm>
            <a:off x="459187" y="1644736"/>
            <a:ext cx="8581117" cy="2970044"/>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dirty="0">
                <a:latin typeface="Arial" panose="020B0604020202020204" pitchFamily="34" charset="0"/>
                <a:cs typeface="Arial" panose="020B0604020202020204" pitchFamily="34" charset="0"/>
              </a:rPr>
              <a:t>NC Purchasing &amp; Contract Search</a:t>
            </a:r>
          </a:p>
          <a:p>
            <a:pPr marL="747712" lvl="1" indent="-285750">
              <a:buClr>
                <a:schemeClr val="tx2"/>
              </a:buClr>
              <a:buFont typeface="Arial" panose="020B0604020202020204" pitchFamily="34" charset="0"/>
              <a:buChar char="•"/>
            </a:pPr>
            <a:r>
              <a:rPr lang="en-US" sz="1600" dirty="0">
                <a:solidFill>
                  <a:schemeClr val="accent3">
                    <a:lumMod val="75000"/>
                  </a:schemeClr>
                </a:solidFill>
                <a:latin typeface="Arial" panose="020B0604020202020204" pitchFamily="34" charset="0"/>
                <a:cs typeface="Arial" panose="020B0604020202020204" pitchFamily="34" charset="0"/>
              </a:rPr>
              <a:t>https://ncadmin.nc.gov/statewide-term-contracts</a:t>
            </a:r>
          </a:p>
          <a:p>
            <a:pPr marL="747712" lvl="1" indent="-285750">
              <a:buClr>
                <a:schemeClr val="tx2"/>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ontr</a:t>
            </a:r>
            <a:endParaRPr 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59187" y="2915180"/>
            <a:ext cx="6933286" cy="3735650"/>
          </a:xfrm>
          <a:prstGeom prst="rect">
            <a:avLst/>
          </a:prstGeom>
        </p:spPr>
      </p:pic>
    </p:spTree>
    <p:extLst>
      <p:ext uri="{BB962C8B-B14F-4D97-AF65-F5344CB8AC3E}">
        <p14:creationId xmlns:p14="http://schemas.microsoft.com/office/powerpoint/2010/main" val="3250792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8</a:t>
            </a:fld>
            <a:endParaRPr lang="en-US"/>
          </a:p>
        </p:txBody>
      </p:sp>
      <p:sp>
        <p:nvSpPr>
          <p:cNvPr id="6" name="Rectangle 5"/>
          <p:cNvSpPr/>
          <p:nvPr/>
        </p:nvSpPr>
        <p:spPr>
          <a:xfrm>
            <a:off x="459187" y="1644736"/>
            <a:ext cx="8581117" cy="3139321"/>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Camera System</a:t>
            </a:r>
          </a:p>
          <a:p>
            <a:pPr marL="461962" lvl="1">
              <a:buClr>
                <a:schemeClr val="tx2"/>
              </a:buClr>
            </a:pPr>
            <a:r>
              <a:rPr lang="en-US" sz="1600" dirty="0">
                <a:latin typeface="Arial" panose="020B0604020202020204" pitchFamily="34" charset="0"/>
                <a:cs typeface="Arial" panose="020B0604020202020204" pitchFamily="34" charset="0"/>
              </a:rPr>
              <a:t>                        </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7" name="imgPhoto" descr="http://images.metro-magazine.com/post/L-NX16-Cameras-1200p.jpg"/>
          <p:cNvPicPr/>
          <p:nvPr/>
        </p:nvPicPr>
        <p:blipFill>
          <a:blip r:embed="rId3">
            <a:extLst>
              <a:ext uri="{28A0092B-C50C-407E-A947-70E740481C1C}">
                <a14:useLocalDpi xmlns:a14="http://schemas.microsoft.com/office/drawing/2010/main" val="0"/>
              </a:ext>
            </a:extLst>
          </a:blip>
          <a:srcRect/>
          <a:stretch>
            <a:fillRect/>
          </a:stretch>
        </p:blipFill>
        <p:spPr bwMode="auto">
          <a:xfrm>
            <a:off x="1893193" y="2820473"/>
            <a:ext cx="5756857" cy="3322750"/>
          </a:xfrm>
          <a:prstGeom prst="rect">
            <a:avLst/>
          </a:prstGeom>
          <a:noFill/>
          <a:ln>
            <a:noFill/>
          </a:ln>
        </p:spPr>
      </p:pic>
    </p:spTree>
    <p:extLst>
      <p:ext uri="{BB962C8B-B14F-4D97-AF65-F5344CB8AC3E}">
        <p14:creationId xmlns:p14="http://schemas.microsoft.com/office/powerpoint/2010/main" val="251490569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2020 Grantee Training Workshop</a:t>
            </a:r>
          </a:p>
        </p:txBody>
      </p:sp>
      <p:sp>
        <p:nvSpPr>
          <p:cNvPr id="5" name="Slide Number Placeholder 4"/>
          <p:cNvSpPr>
            <a:spLocks noGrp="1"/>
          </p:cNvSpPr>
          <p:nvPr>
            <p:ph type="sldNum" sz="quarter" idx="12"/>
          </p:nvPr>
        </p:nvSpPr>
        <p:spPr/>
        <p:txBody>
          <a:bodyPr/>
          <a:lstStyle/>
          <a:p>
            <a:fld id="{11F27F3A-B3E9-41ED-AF8F-A365F10BB65F}" type="slidenum">
              <a:rPr lang="en-US" smtClean="0"/>
              <a:pPr/>
              <a:t>9</a:t>
            </a:fld>
            <a:endParaRPr lang="en-US"/>
          </a:p>
        </p:txBody>
      </p:sp>
      <p:sp>
        <p:nvSpPr>
          <p:cNvPr id="6" name="Rectangle 5"/>
          <p:cNvSpPr/>
          <p:nvPr/>
        </p:nvSpPr>
        <p:spPr>
          <a:xfrm>
            <a:off x="459187" y="1644736"/>
            <a:ext cx="8581117" cy="2646878"/>
          </a:xfrm>
          <a:prstGeom prst="rect">
            <a:avLst/>
          </a:prstGeom>
        </p:spPr>
        <p:txBody>
          <a:bodyPr wrap="square">
            <a:spAutoFit/>
          </a:bodyPr>
          <a:lstStyle/>
          <a:p>
            <a:r>
              <a:rPr lang="en-US" sz="3200" u="sng" dirty="0">
                <a:latin typeface="Arial" panose="020B0604020202020204" pitchFamily="34" charset="0"/>
                <a:cs typeface="Arial" panose="020B0604020202020204" pitchFamily="34" charset="0"/>
              </a:rPr>
              <a:t>Procurement </a:t>
            </a:r>
          </a:p>
          <a:p>
            <a:pPr marL="461962" lvl="1">
              <a:buClr>
                <a:schemeClr val="tx2"/>
              </a:buClr>
            </a:pPr>
            <a:endParaRPr lang="en-US" sz="1100" dirty="0">
              <a:latin typeface="Arial" panose="020B0604020202020204" pitchFamily="34" charset="0"/>
              <a:cs typeface="Arial" panose="020B0604020202020204" pitchFamily="34" charset="0"/>
            </a:endParaRPr>
          </a:p>
          <a:p>
            <a:pPr marL="461962" lvl="1">
              <a:buClr>
                <a:schemeClr val="tx2"/>
              </a:buClr>
            </a:pPr>
            <a:endParaRPr lang="en-US" sz="1100" dirty="0">
              <a:latin typeface="Arial" panose="020B0604020202020204" pitchFamily="34" charset="0"/>
              <a:cs typeface="Arial" panose="020B0604020202020204" pitchFamily="34" charset="0"/>
            </a:endParaRPr>
          </a:p>
          <a:p>
            <a:pPr marL="747712" lvl="1" indent="-285750">
              <a:buClr>
                <a:schemeClr val="tx2"/>
              </a:buClr>
              <a:buFont typeface="Arial" panose="020B0604020202020204" pitchFamily="34" charset="0"/>
              <a:buChar char="•"/>
            </a:pPr>
            <a:r>
              <a:rPr lang="en-US" sz="1600" b="1" dirty="0">
                <a:latin typeface="Arial" panose="020B0604020202020204" pitchFamily="34" charset="0"/>
                <a:cs typeface="Arial" panose="020B0604020202020204" pitchFamily="34" charset="0"/>
              </a:rPr>
              <a:t>Lift</a:t>
            </a: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endParaRPr lang="en-US" sz="1600" dirty="0">
              <a:latin typeface="Arial" panose="020B0604020202020204" pitchFamily="34" charset="0"/>
              <a:cs typeface="Arial" panose="020B0604020202020204" pitchFamily="34" charset="0"/>
            </a:endParaRPr>
          </a:p>
          <a:p>
            <a:pPr marL="461962" lvl="1">
              <a:buClr>
                <a:schemeClr val="tx2"/>
              </a:buClr>
            </a:pPr>
            <a:r>
              <a:rPr lang="en-US" sz="1600"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19434" y="3229380"/>
            <a:ext cx="4189927" cy="235683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9745" y="2411227"/>
            <a:ext cx="4029146" cy="2856232"/>
          </a:xfrm>
          <a:prstGeom prst="rect">
            <a:avLst/>
          </a:prstGeom>
        </p:spPr>
      </p:pic>
    </p:spTree>
    <p:extLst>
      <p:ext uri="{BB962C8B-B14F-4D97-AF65-F5344CB8AC3E}">
        <p14:creationId xmlns:p14="http://schemas.microsoft.com/office/powerpoint/2010/main" val="3101494552"/>
      </p:ext>
    </p:extLst>
  </p:cSld>
  <p:clrMapOvr>
    <a:masterClrMapping/>
  </p:clrMapOvr>
  <p:transition spd="slow">
    <p:randomBar dir="vert"/>
  </p:transition>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dirty="0" smtClean="0">
            <a:solidFill>
              <a:srgbClr val="1F497D"/>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file>

<file path=customXml/item2.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INSIDE-161-13</_dlc_DocId>
    <_dlc_DocIdUrl xmlns="16f00c2e-ac5c-418b-9f13-a0771dbd417d">
      <Url>https://connect.ncdot.gov/Business/_layouts/15/DocIdRedir.aspx?ID=INSIDE-161-13</Url>
      <Description>INSIDE-161-13</Description>
    </_dlc_DocIdUrl>
    <Status xmlns="49d42ce9-ca8e-4bc7-9fec-f7192c4cc371" xsi:nil="true"/>
    <IconOverlay xmlns="http://schemas.microsoft.com/sharepoint/v4" xsi:nil="true"/>
    <Application_x0020_Types xmlns="ae65f439-9053-400b-a479-5c78f91a9559" xsi:nil="true"/>
    <Order0 xmlns="49d42ce9-ca8e-4bc7-9fec-f7192c4cc371" xsi:nil="true"/>
    <Meeting_x0020_Dates xmlns="49d42ce9-ca8e-4bc7-9fec-f7192c4cc371" xsi:nil="true"/>
    <URL xmlns="http://schemas.microsoft.com/sharepoint/v3">
      <Url xsi:nil="true"/>
      <Description xsi:nil="true"/>
    </URL>
    <Grant_x0020_Type xmlns="49d42ce9-ca8e-4bc7-9fec-f7192c4cc371" xsi:nil="true"/>
    <Section xmlns="49d42ce9-ca8e-4bc7-9fec-f7192c4cc371"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BB0BA4D890B54791BACA23C39560D3" ma:contentTypeVersion="302" ma:contentTypeDescription="Create a new document." ma:contentTypeScope="" ma:versionID="d50200f18d7e7fc888b4d58edf121058">
  <xsd:schema xmlns:xsd="http://www.w3.org/2001/XMLSchema" xmlns:xs="http://www.w3.org/2001/XMLSchema" xmlns:p="http://schemas.microsoft.com/office/2006/metadata/properties" xmlns:ns1="http://schemas.microsoft.com/sharepoint/v3" xmlns:ns2="49d42ce9-ca8e-4bc7-9fec-f7192c4cc371" xmlns:ns3="ae65f439-9053-400b-a479-5c78f91a9559" xmlns:ns4="16f00c2e-ac5c-418b-9f13-a0771dbd417d" xmlns:ns5="http://schemas.microsoft.com/sharepoint/v4" xmlns:ns6="a5b864cb-7915-4493-b702-ad0b49b4414f" targetNamespace="http://schemas.microsoft.com/office/2006/metadata/properties" ma:root="true" ma:fieldsID="50e6efa4bfa6cf502b78e473d34f129c" ns1:_="" ns2:_="" ns3:_="" ns4:_="" ns5:_="" ns6:_="">
    <xsd:import namespace="http://schemas.microsoft.com/sharepoint/v3"/>
    <xsd:import namespace="49d42ce9-ca8e-4bc7-9fec-f7192c4cc371"/>
    <xsd:import namespace="ae65f439-9053-400b-a479-5c78f91a9559"/>
    <xsd:import namespace="16f00c2e-ac5c-418b-9f13-a0771dbd417d"/>
    <xsd:import namespace="http://schemas.microsoft.com/sharepoint/v4"/>
    <xsd:import namespace="a5b864cb-7915-4493-b702-ad0b49b4414f"/>
    <xsd:element name="properties">
      <xsd:complexType>
        <xsd:sequence>
          <xsd:element name="documentManagement">
            <xsd:complexType>
              <xsd:all>
                <xsd:element ref="ns3:Application_x0020_Types" minOccurs="0"/>
                <xsd:element ref="ns2:Status" minOccurs="0"/>
                <xsd:element ref="ns2:Grant_x0020_Type" minOccurs="0"/>
                <xsd:element ref="ns2:Order0" minOccurs="0"/>
                <xsd:element ref="ns2:Section" minOccurs="0"/>
                <xsd:element ref="ns4:_dlc_DocId" minOccurs="0"/>
                <xsd:element ref="ns4:_dlc_DocIdUrl" minOccurs="0"/>
                <xsd:element ref="ns4:_dlc_DocIdPersistId" minOccurs="0"/>
                <xsd:element ref="ns1:URL" minOccurs="0"/>
                <xsd:element ref="ns5:IconOverlay" minOccurs="0"/>
                <xsd:element ref="ns2:Meeting_x0020_Dates" minOccurs="0"/>
                <xsd:element ref="ns1:PublishingStartDate" minOccurs="0"/>
                <xsd:element ref="ns1:PublishingExpirationDate"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7"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20" nillable="true" ma:displayName="Scheduling Start Date" ma:description="" ma:hidden="true" ma:internalName="PublishingStartDate">
      <xsd:simpleType>
        <xsd:restriction base="dms:Unknown"/>
      </xsd:simpleType>
    </xsd:element>
    <xsd:element name="PublishingExpirationDate" ma:index="2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42ce9-ca8e-4bc7-9fec-f7192c4cc371" elementFormDefault="qualified">
    <xsd:import namespace="http://schemas.microsoft.com/office/2006/documentManagement/types"/>
    <xsd:import namespace="http://schemas.microsoft.com/office/infopath/2007/PartnerControls"/>
    <xsd:element name="Status" ma:index="10" nillable="true" ma:displayName="Grant Status" ma:format="Dropdown" ma:internalName="Status">
      <xsd:simpleType>
        <xsd:union memberTypes="dms:Text">
          <xsd:simpleType>
            <xsd:restriction base="dms:Choice">
              <xsd:enumeration value="Current Open Applications"/>
              <xsd:enumeration value="Previous Closed Applications"/>
            </xsd:restriction>
          </xsd:simpleType>
        </xsd:union>
      </xsd:simpleType>
    </xsd:element>
    <xsd:element name="Grant_x0020_Type" ma:index="11" nillable="true" ma:displayName="Grant Type" ma:format="Dropdown" ma:internalName="Grant_x0020_Type">
      <xsd:simpleType>
        <xsd:union memberTypes="dms:Text">
          <xsd:simpleType>
            <xsd:restriction base="dms:Choice">
              <xsd:enumeration value="Apprenticeships and Internships"/>
              <xsd:enumeration value="ADTAP"/>
              <xsd:enumeration value="CTP"/>
              <xsd:enumeration value="Intercity"/>
              <xsd:enumeration value="NFPA"/>
              <xsd:enumeration value="PWPA"/>
              <xsd:enumeration value="Reference"/>
              <xsd:enumeration value="ROAP"/>
              <xsd:enumeration value="SMAP"/>
              <xsd:enumeration value="TDMP"/>
              <xsd:enumeration value="TIGER"/>
              <xsd:enumeration value="TTAP"/>
              <xsd:enumeration value="UATP"/>
              <xsd:enumeration value="Build 2018"/>
              <xsd:enumeration value="IMD Microtransit Feasibility Grant"/>
            </xsd:restriction>
          </xsd:simpleType>
        </xsd:union>
      </xsd:simpleType>
    </xsd:element>
    <xsd:element name="Order0" ma:index="12" nillable="true" ma:displayName="Order" ma:internalName="Order0">
      <xsd:simpleType>
        <xsd:restriction base="dms:Text">
          <xsd:maxLength value="255"/>
        </xsd:restriction>
      </xsd:simpleType>
    </xsd:element>
    <xsd:element name="Section" ma:index="13" nillable="true" ma:displayName="Section" ma:format="Dropdown" ma:internalName="Section">
      <xsd:simpleType>
        <xsd:union memberTypes="dms:Text">
          <xsd:simpleType>
            <xsd:restriction base="dms:Choice">
              <xsd:enumeration value="Archive"/>
              <xsd:enumeration value="Compliance"/>
              <xsd:enumeration value="Documents"/>
              <xsd:enumeration value="Forms"/>
              <xsd:enumeration value="Grants"/>
              <xsd:enumeration value="Maintenance"/>
              <xsd:enumeration value="Partner Connect Help"/>
              <xsd:enumeration value="Reports"/>
              <xsd:enumeration value="Training"/>
              <xsd:enumeration value="Transit Providers"/>
              <xsd:enumeration value="Grants Reporting Forms"/>
              <xsd:enumeration value="Level 1 Reporting: Receiving less than $25,000"/>
              <xsd:enumeration value="Level 2 Reporting: Receiving at least $25,000 but less than $500,000"/>
              <xsd:enumeration value="Level 3 Reporting: Receiving $500,000 or more"/>
              <xsd:enumeration value="CCP Templates"/>
              <xsd:enumeration value="Project Locations by Fiscal Year"/>
              <xsd:enumeration value="CCP Master Schedule"/>
              <xsd:enumeration value="Completed CCP’s"/>
              <xsd:enumeration value="Grantee Links &amp; Resources"/>
              <xsd:enumeration value="Survey Results"/>
            </xsd:restriction>
          </xsd:simpleType>
        </xsd:union>
      </xsd:simpleType>
    </xsd:element>
    <xsd:element name="Meeting_x0020_Dates" ma:index="19" nillable="true" ma:displayName="Meeting Dates" ma:internalName="Meeting_x0020_Da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65f439-9053-400b-a479-5c78f91a9559" elementFormDefault="qualified">
    <xsd:import namespace="http://schemas.microsoft.com/office/2006/documentManagement/types"/>
    <xsd:import namespace="http://schemas.microsoft.com/office/infopath/2007/PartnerControls"/>
    <xsd:element name="Application_x0020_Types" ma:index="9" nillable="true" ma:displayName="Application Types" ma:format="Dropdown" ma:hidden="true" ma:internalName="Application_x0020_Types" ma:readOnly="false">
      <xsd:simpleType>
        <xsd:union memberTypes="dms:Text">
          <xsd:simpleType>
            <xsd:restriction base="dms:Choice">
              <xsd:enumeration value="ADTAP"/>
              <xsd:enumeration value="CTP"/>
              <xsd:enumeration value="Intercity"/>
              <xsd:enumeration value="NFPA"/>
              <xsd:enumeration value="PWPA"/>
              <xsd:enumeration value="Reference"/>
              <xsd:enumeration value="ROAP"/>
              <xsd:enumeration value="SMAP"/>
              <xsd:enumeration value="TDMP"/>
              <xsd:enumeration value="TTAP"/>
              <xsd:enumeration value="UATP"/>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864cb-7915-4493-b702-ad0b49b4414f"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ma:index="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ef604a7-ebc4-47af-96e9-7f1ad444f50a" ContentTypeId="0x0101"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31BB10-D4ED-4E24-8EDB-13A2DA896C72}"/>
</file>

<file path=customXml/itemProps2.xml><?xml version="1.0" encoding="utf-8"?>
<ds:datastoreItem xmlns:ds="http://schemas.openxmlformats.org/officeDocument/2006/customXml" ds:itemID="{5BD21E0E-FD7B-4E59-A8CA-EC08FCCD0355}"/>
</file>

<file path=customXml/itemProps3.xml><?xml version="1.0" encoding="utf-8"?>
<ds:datastoreItem xmlns:ds="http://schemas.openxmlformats.org/officeDocument/2006/customXml" ds:itemID="{58146E09-6615-49F2-9D30-3D2A0D8457B6}"/>
</file>

<file path=customXml/itemProps4.xml><?xml version="1.0" encoding="utf-8"?>
<ds:datastoreItem xmlns:ds="http://schemas.openxmlformats.org/officeDocument/2006/customXml" ds:itemID="{43DAEDE1-49CD-4000-BC88-E0FE54BC8D67}"/>
</file>

<file path=customXml/itemProps5.xml><?xml version="1.0" encoding="utf-8"?>
<ds:datastoreItem xmlns:ds="http://schemas.openxmlformats.org/officeDocument/2006/customXml" ds:itemID="{39DE023D-F9F7-499C-B544-D9EB24AB0688}"/>
</file>

<file path=docProps/app.xml><?xml version="1.0" encoding="utf-8"?>
<Properties xmlns="http://schemas.openxmlformats.org/officeDocument/2006/extended-properties" xmlns:vt="http://schemas.openxmlformats.org/officeDocument/2006/docPropsVTypes">
  <Template/>
  <TotalTime>7837</TotalTime>
  <Words>1456</Words>
  <Application>Microsoft Office PowerPoint</Application>
  <PresentationFormat>On-screen Show (4:3)</PresentationFormat>
  <Paragraphs>424</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Times New Roman</vt:lpstr>
      <vt:lpstr>Wingdings</vt:lpstr>
      <vt:lpstr>2_Office Theme</vt:lpstr>
      <vt:lpstr>2020 New Directors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2018 Grantee Training Workshop</vt:lpstr>
      <vt:lpstr>2020 Grantee Training Workshop</vt:lpstr>
      <vt:lpstr>2020 Grantee Training Workshop</vt:lpstr>
      <vt:lpstr>2020Grantee Training Workshop</vt:lpstr>
      <vt:lpstr>2020Grantee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lpstr>2020 Grantee Training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Procurement Training Session</dc:title>
  <dc:subject>Training</dc:subject>
  <dc:creator>Taryn Dietrich</dc:creator>
  <cp:lastModifiedBy>Bryant, Samantha L</cp:lastModifiedBy>
  <cp:revision>161</cp:revision>
  <cp:lastPrinted>2018-05-14T14:03:10Z</cp:lastPrinted>
  <dcterms:created xsi:type="dcterms:W3CDTF">2015-07-07T20:02:11Z</dcterms:created>
  <dcterms:modified xsi:type="dcterms:W3CDTF">2020-03-19T17:30:52Z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s Content Type">
    <vt:lpwstr>51;#Presentations|42a9a3f5-86e7-4c9d-84c8-583bc2621149</vt:lpwstr>
  </property>
  <property fmtid="{D5CDD505-2E9C-101B-9397-08002B2CF9AE}" pid="3" name="Data Security Classification">
    <vt:lpwstr>48;#Unrestricted|636b637e-5f92-4725-a3a5-7ffa269098d1</vt:lpwstr>
  </property>
  <property fmtid="{D5CDD505-2E9C-101B-9397-08002B2CF9AE}" pid="4" name="ContentTypeId">
    <vt:lpwstr>0x0101006CBB0BA4D890B54791BACA23C39560D3</vt:lpwstr>
  </property>
  <property fmtid="{D5CDD505-2E9C-101B-9397-08002B2CF9AE}" pid="5" name="Business_x0020_Content_x0020_Type">
    <vt:lpwstr>51;#Presentations|42a9a3f5-86e7-4c9d-84c8-583bc2621149</vt:lpwstr>
  </property>
  <property fmtid="{D5CDD505-2E9C-101B-9397-08002B2CF9AE}" pid="6" name="Data_x0020_Security_x0020_Classification">
    <vt:lpwstr>48;#Unrestricted|636b637e-5f92-4725-a3a5-7ffa269098d1</vt:lpwstr>
  </property>
  <property fmtid="{D5CDD505-2E9C-101B-9397-08002B2CF9AE}" pid="7" name="_dlc_DocIdItemGuid">
    <vt:lpwstr>c974b46a-9c4e-4c03-9af6-bff31cfa2493</vt:lpwstr>
  </property>
  <property fmtid="{D5CDD505-2E9C-101B-9397-08002B2CF9AE}" pid="8" name="Order">
    <vt:r8>157700</vt:r8>
  </property>
  <property fmtid="{D5CDD505-2E9C-101B-9397-08002B2CF9AE}" pid="9" name="Description0">
    <vt:lpwstr>2020 Procurement Training Session</vt:lpwstr>
  </property>
  <property fmtid="{D5CDD505-2E9C-101B-9397-08002B2CF9AE}" pid="10" name="Document Type">
    <vt:lpwstr>Procurement</vt:lpwstr>
  </property>
</Properties>
</file>